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78" r:id="rId5"/>
    <p:sldMasterId id="2147483683" r:id="rId6"/>
  </p:sldMasterIdLst>
  <p:notesMasterIdLst>
    <p:notesMasterId r:id="rId46"/>
  </p:notesMasterIdLst>
  <p:sldIdLst>
    <p:sldId id="307" r:id="rId7"/>
    <p:sldId id="310" r:id="rId8"/>
    <p:sldId id="311" r:id="rId9"/>
    <p:sldId id="313" r:id="rId10"/>
    <p:sldId id="314" r:id="rId11"/>
    <p:sldId id="315" r:id="rId12"/>
    <p:sldId id="316" r:id="rId13"/>
    <p:sldId id="284" r:id="rId14"/>
    <p:sldId id="317" r:id="rId15"/>
    <p:sldId id="262" r:id="rId16"/>
    <p:sldId id="320" r:id="rId17"/>
    <p:sldId id="321" r:id="rId18"/>
    <p:sldId id="281" r:id="rId19"/>
    <p:sldId id="282" r:id="rId20"/>
    <p:sldId id="283" r:id="rId21"/>
    <p:sldId id="328" r:id="rId22"/>
    <p:sldId id="329" r:id="rId23"/>
    <p:sldId id="318" r:id="rId24"/>
    <p:sldId id="278" r:id="rId25"/>
    <p:sldId id="277" r:id="rId26"/>
    <p:sldId id="287" r:id="rId27"/>
    <p:sldId id="332" r:id="rId28"/>
    <p:sldId id="285" r:id="rId29"/>
    <p:sldId id="322" r:id="rId30"/>
    <p:sldId id="276" r:id="rId31"/>
    <p:sldId id="330" r:id="rId32"/>
    <p:sldId id="319" r:id="rId33"/>
    <p:sldId id="289" r:id="rId34"/>
    <p:sldId id="333" r:id="rId35"/>
    <p:sldId id="334" r:id="rId36"/>
    <p:sldId id="295" r:id="rId37"/>
    <p:sldId id="290" r:id="rId38"/>
    <p:sldId id="292" r:id="rId39"/>
    <p:sldId id="323" r:id="rId40"/>
    <p:sldId id="325" r:id="rId41"/>
    <p:sldId id="324" r:id="rId42"/>
    <p:sldId id="326" r:id="rId43"/>
    <p:sldId id="271" r:id="rId44"/>
    <p:sldId id="3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85238-5BA9-4BE5-BA60-EBA2432B3ED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10977E-FB14-4686-AA2B-9F99E76A6B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visuals matter</a:t>
          </a:r>
        </a:p>
      </dgm:t>
    </dgm:pt>
    <dgm:pt modelId="{6FB43B2E-286C-4D03-ABB3-0053CEDE63D0}" type="parTrans" cxnId="{70E3D3D8-C155-4B8F-9E6F-CB9B03DBA1EE}">
      <dgm:prSet/>
      <dgm:spPr/>
      <dgm:t>
        <a:bodyPr/>
        <a:lstStyle/>
        <a:p>
          <a:endParaRPr lang="en-US"/>
        </a:p>
      </dgm:t>
    </dgm:pt>
    <dgm:pt modelId="{8DFAEE05-A9E2-4305-BE11-B949142B12F2}" type="sibTrans" cxnId="{70E3D3D8-C155-4B8F-9E6F-CB9B03DBA1EE}">
      <dgm:prSet/>
      <dgm:spPr/>
      <dgm:t>
        <a:bodyPr/>
        <a:lstStyle/>
        <a:p>
          <a:endParaRPr lang="en-US"/>
        </a:p>
      </dgm:t>
    </dgm:pt>
    <dgm:pt modelId="{4CE5E470-A222-4F52-878B-0E9A12E4D6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Useful Tools &amp; Resources</a:t>
          </a:r>
        </a:p>
      </dgm:t>
    </dgm:pt>
    <dgm:pt modelId="{F85023C7-B91B-4E24-A7CD-EFB03C1A3994}" type="parTrans" cxnId="{F21756B4-71E7-484E-B468-DDBFCC3D5D3B}">
      <dgm:prSet/>
      <dgm:spPr/>
      <dgm:t>
        <a:bodyPr/>
        <a:lstStyle/>
        <a:p>
          <a:endParaRPr lang="en-US"/>
        </a:p>
      </dgm:t>
    </dgm:pt>
    <dgm:pt modelId="{9C54EF85-A50F-4E87-9DB1-90EEB0567940}" type="sibTrans" cxnId="{F21756B4-71E7-484E-B468-DDBFCC3D5D3B}">
      <dgm:prSet/>
      <dgm:spPr/>
      <dgm:t>
        <a:bodyPr/>
        <a:lstStyle/>
        <a:p>
          <a:endParaRPr lang="en-US"/>
        </a:p>
      </dgm:t>
    </dgm:pt>
    <dgm:pt modelId="{0278BBD2-C3CB-4F70-8341-2F75E7417A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Exploring, Interpreting, &amp; Reporting</a:t>
          </a:r>
        </a:p>
      </dgm:t>
    </dgm:pt>
    <dgm:pt modelId="{66EC9B8D-128F-4476-AADE-EDC65B6D36E7}" type="sibTrans" cxnId="{9AC1B1C4-F97D-47A4-AD7C-FE26CD2C3EF4}">
      <dgm:prSet/>
      <dgm:spPr/>
      <dgm:t>
        <a:bodyPr/>
        <a:lstStyle/>
        <a:p>
          <a:endParaRPr lang="en-US"/>
        </a:p>
      </dgm:t>
    </dgm:pt>
    <dgm:pt modelId="{245155BE-C034-4249-A974-B47B2EBAE650}" type="parTrans" cxnId="{9AC1B1C4-F97D-47A4-AD7C-FE26CD2C3EF4}">
      <dgm:prSet/>
      <dgm:spPr/>
      <dgm:t>
        <a:bodyPr/>
        <a:lstStyle/>
        <a:p>
          <a:endParaRPr lang="en-US"/>
        </a:p>
      </dgm:t>
    </dgm:pt>
    <dgm:pt modelId="{7D9C163C-D369-4255-88D4-B907CE97D280}" type="pres">
      <dgm:prSet presAssocID="{BAF85238-5BA9-4BE5-BA60-EBA2432B3EDA}" presName="root" presStyleCnt="0">
        <dgm:presLayoutVars>
          <dgm:dir/>
          <dgm:resizeHandles val="exact"/>
        </dgm:presLayoutVars>
      </dgm:prSet>
      <dgm:spPr/>
    </dgm:pt>
    <dgm:pt modelId="{69647177-E7A5-4A37-A622-1A7F4079A181}" type="pres">
      <dgm:prSet presAssocID="{0510977E-FB14-4686-AA2B-9F99E76A6BD1}" presName="compNode" presStyleCnt="0"/>
      <dgm:spPr/>
    </dgm:pt>
    <dgm:pt modelId="{07F09B35-5F79-4F61-9254-794BFC05C73C}" type="pres">
      <dgm:prSet presAssocID="{0510977E-FB14-4686-AA2B-9F99E76A6BD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1FD02C-0FEB-4D1D-BAFE-AF0774C5B5D2}" type="pres">
      <dgm:prSet presAssocID="{0510977E-FB14-4686-AA2B-9F99E76A6B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B37834B-B63A-4CFB-A115-80D398396AD2}" type="pres">
      <dgm:prSet presAssocID="{0510977E-FB14-4686-AA2B-9F99E76A6BD1}" presName="spaceRect" presStyleCnt="0"/>
      <dgm:spPr/>
    </dgm:pt>
    <dgm:pt modelId="{87C16603-190B-4826-8610-2F6E62B47D10}" type="pres">
      <dgm:prSet presAssocID="{0510977E-FB14-4686-AA2B-9F99E76A6BD1}" presName="textRect" presStyleLbl="revTx" presStyleIdx="0" presStyleCnt="3">
        <dgm:presLayoutVars>
          <dgm:chMax val="1"/>
          <dgm:chPref val="1"/>
        </dgm:presLayoutVars>
      </dgm:prSet>
      <dgm:spPr/>
    </dgm:pt>
    <dgm:pt modelId="{A50324E5-E5BC-47F3-BE20-33078915C565}" type="pres">
      <dgm:prSet presAssocID="{8DFAEE05-A9E2-4305-BE11-B949142B12F2}" presName="sibTrans" presStyleCnt="0"/>
      <dgm:spPr/>
    </dgm:pt>
    <dgm:pt modelId="{C613D203-9161-41D6-B1DB-25CAE27688B8}" type="pres">
      <dgm:prSet presAssocID="{0278BBD2-C3CB-4F70-8341-2F75E7417A03}" presName="compNode" presStyleCnt="0"/>
      <dgm:spPr/>
    </dgm:pt>
    <dgm:pt modelId="{BD4D4776-DB72-4DEA-A373-F894E7DC128E}" type="pres">
      <dgm:prSet presAssocID="{0278BBD2-C3CB-4F70-8341-2F75E7417A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698008A2-6010-4B53-BBBD-0055CEB4CC58}" type="pres">
      <dgm:prSet presAssocID="{0278BBD2-C3CB-4F70-8341-2F75E7417A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1F212E4E-024B-4CCA-9814-500C7DCB96EB}" type="pres">
      <dgm:prSet presAssocID="{0278BBD2-C3CB-4F70-8341-2F75E7417A03}" presName="spaceRect" presStyleCnt="0"/>
      <dgm:spPr/>
    </dgm:pt>
    <dgm:pt modelId="{AA31850B-37F5-469B-89BB-903B1607A722}" type="pres">
      <dgm:prSet presAssocID="{0278BBD2-C3CB-4F70-8341-2F75E7417A03}" presName="textRect" presStyleLbl="revTx" presStyleIdx="1" presStyleCnt="3">
        <dgm:presLayoutVars>
          <dgm:chMax val="1"/>
          <dgm:chPref val="1"/>
        </dgm:presLayoutVars>
      </dgm:prSet>
      <dgm:spPr/>
    </dgm:pt>
    <dgm:pt modelId="{180C7B7F-6741-4AEE-B1A2-DA9B5A2C106F}" type="pres">
      <dgm:prSet presAssocID="{66EC9B8D-128F-4476-AADE-EDC65B6D36E7}" presName="sibTrans" presStyleCnt="0"/>
      <dgm:spPr/>
    </dgm:pt>
    <dgm:pt modelId="{881B5DE3-6C31-47BA-A385-7C98074CE620}" type="pres">
      <dgm:prSet presAssocID="{4CE5E470-A222-4F52-878B-0E9A12E4D644}" presName="compNode" presStyleCnt="0"/>
      <dgm:spPr/>
    </dgm:pt>
    <dgm:pt modelId="{C239DF6F-38A8-4D7A-A573-972C84CDA98D}" type="pres">
      <dgm:prSet presAssocID="{4CE5E470-A222-4F52-878B-0E9A12E4D64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</dgm:spPr>
    </dgm:pt>
    <dgm:pt modelId="{D2107A35-5ACC-43AF-A3B3-68A0692827B4}" type="pres">
      <dgm:prSet presAssocID="{4CE5E470-A222-4F52-878B-0E9A12E4D6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3D3A6BE-602A-499E-921F-D2284EFB2564}" type="pres">
      <dgm:prSet presAssocID="{4CE5E470-A222-4F52-878B-0E9A12E4D644}" presName="spaceRect" presStyleCnt="0"/>
      <dgm:spPr/>
    </dgm:pt>
    <dgm:pt modelId="{3F1EFD82-BFB7-4625-B474-3F0F9661ADE9}" type="pres">
      <dgm:prSet presAssocID="{4CE5E470-A222-4F52-878B-0E9A12E4D6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086001-9459-469C-A248-EB74FB0756CA}" type="presOf" srcId="{0510977E-FB14-4686-AA2B-9F99E76A6BD1}" destId="{87C16603-190B-4826-8610-2F6E62B47D10}" srcOrd="0" destOrd="0" presId="urn:microsoft.com/office/officeart/2018/5/layout/IconLeafLabelList"/>
    <dgm:cxn modelId="{49B5AD17-EED0-42A6-9263-F76299C0B712}" type="presOf" srcId="{BAF85238-5BA9-4BE5-BA60-EBA2432B3EDA}" destId="{7D9C163C-D369-4255-88D4-B907CE97D280}" srcOrd="0" destOrd="0" presId="urn:microsoft.com/office/officeart/2018/5/layout/IconLeafLabelList"/>
    <dgm:cxn modelId="{A8D1FF51-3762-4459-AF8E-C78EA464D125}" type="presOf" srcId="{4CE5E470-A222-4F52-878B-0E9A12E4D644}" destId="{3F1EFD82-BFB7-4625-B474-3F0F9661ADE9}" srcOrd="0" destOrd="0" presId="urn:microsoft.com/office/officeart/2018/5/layout/IconLeafLabelList"/>
    <dgm:cxn modelId="{54EA3498-818B-47C7-B06A-E30D8B64848A}" type="presOf" srcId="{0278BBD2-C3CB-4F70-8341-2F75E7417A03}" destId="{AA31850B-37F5-469B-89BB-903B1607A722}" srcOrd="0" destOrd="0" presId="urn:microsoft.com/office/officeart/2018/5/layout/IconLeafLabelList"/>
    <dgm:cxn modelId="{F21756B4-71E7-484E-B468-DDBFCC3D5D3B}" srcId="{BAF85238-5BA9-4BE5-BA60-EBA2432B3EDA}" destId="{4CE5E470-A222-4F52-878B-0E9A12E4D644}" srcOrd="2" destOrd="0" parTransId="{F85023C7-B91B-4E24-A7CD-EFB03C1A3994}" sibTransId="{9C54EF85-A50F-4E87-9DB1-90EEB0567940}"/>
    <dgm:cxn modelId="{9AC1B1C4-F97D-47A4-AD7C-FE26CD2C3EF4}" srcId="{BAF85238-5BA9-4BE5-BA60-EBA2432B3EDA}" destId="{0278BBD2-C3CB-4F70-8341-2F75E7417A03}" srcOrd="1" destOrd="0" parTransId="{245155BE-C034-4249-A974-B47B2EBAE650}" sibTransId="{66EC9B8D-128F-4476-AADE-EDC65B6D36E7}"/>
    <dgm:cxn modelId="{70E3D3D8-C155-4B8F-9E6F-CB9B03DBA1EE}" srcId="{BAF85238-5BA9-4BE5-BA60-EBA2432B3EDA}" destId="{0510977E-FB14-4686-AA2B-9F99E76A6BD1}" srcOrd="0" destOrd="0" parTransId="{6FB43B2E-286C-4D03-ABB3-0053CEDE63D0}" sibTransId="{8DFAEE05-A9E2-4305-BE11-B949142B12F2}"/>
    <dgm:cxn modelId="{4CF74691-E47F-4E09-B15F-32470DD2DE63}" type="presParOf" srcId="{7D9C163C-D369-4255-88D4-B907CE97D280}" destId="{69647177-E7A5-4A37-A622-1A7F4079A181}" srcOrd="0" destOrd="0" presId="urn:microsoft.com/office/officeart/2018/5/layout/IconLeafLabelList"/>
    <dgm:cxn modelId="{A914E1A6-2E0C-4798-AFE0-E56721F5FE31}" type="presParOf" srcId="{69647177-E7A5-4A37-A622-1A7F4079A181}" destId="{07F09B35-5F79-4F61-9254-794BFC05C73C}" srcOrd="0" destOrd="0" presId="urn:microsoft.com/office/officeart/2018/5/layout/IconLeafLabelList"/>
    <dgm:cxn modelId="{6918F2EF-74A9-4B44-8537-46E12954980F}" type="presParOf" srcId="{69647177-E7A5-4A37-A622-1A7F4079A181}" destId="{411FD02C-0FEB-4D1D-BAFE-AF0774C5B5D2}" srcOrd="1" destOrd="0" presId="urn:microsoft.com/office/officeart/2018/5/layout/IconLeafLabelList"/>
    <dgm:cxn modelId="{7F288B01-1531-4195-A783-FA74028173AE}" type="presParOf" srcId="{69647177-E7A5-4A37-A622-1A7F4079A181}" destId="{7B37834B-B63A-4CFB-A115-80D398396AD2}" srcOrd="2" destOrd="0" presId="urn:microsoft.com/office/officeart/2018/5/layout/IconLeafLabelList"/>
    <dgm:cxn modelId="{86CC2454-66DB-4A50-857A-DC312DD3B2E6}" type="presParOf" srcId="{69647177-E7A5-4A37-A622-1A7F4079A181}" destId="{87C16603-190B-4826-8610-2F6E62B47D10}" srcOrd="3" destOrd="0" presId="urn:microsoft.com/office/officeart/2018/5/layout/IconLeafLabelList"/>
    <dgm:cxn modelId="{6991E939-730C-4788-B510-6989DDA2C15D}" type="presParOf" srcId="{7D9C163C-D369-4255-88D4-B907CE97D280}" destId="{A50324E5-E5BC-47F3-BE20-33078915C565}" srcOrd="1" destOrd="0" presId="urn:microsoft.com/office/officeart/2018/5/layout/IconLeafLabelList"/>
    <dgm:cxn modelId="{85952D10-3504-4697-AF6E-D88487E8850C}" type="presParOf" srcId="{7D9C163C-D369-4255-88D4-B907CE97D280}" destId="{C613D203-9161-41D6-B1DB-25CAE27688B8}" srcOrd="2" destOrd="0" presId="urn:microsoft.com/office/officeart/2018/5/layout/IconLeafLabelList"/>
    <dgm:cxn modelId="{4E68AB77-2746-4DC5-9F23-F8DE211D5066}" type="presParOf" srcId="{C613D203-9161-41D6-B1DB-25CAE27688B8}" destId="{BD4D4776-DB72-4DEA-A373-F894E7DC128E}" srcOrd="0" destOrd="0" presId="urn:microsoft.com/office/officeart/2018/5/layout/IconLeafLabelList"/>
    <dgm:cxn modelId="{540F4ADD-52C1-4C36-8AFC-6EDF5A9AAF2A}" type="presParOf" srcId="{C613D203-9161-41D6-B1DB-25CAE27688B8}" destId="{698008A2-6010-4B53-BBBD-0055CEB4CC58}" srcOrd="1" destOrd="0" presId="urn:microsoft.com/office/officeart/2018/5/layout/IconLeafLabelList"/>
    <dgm:cxn modelId="{023629D2-1836-4E62-AD8E-CB8F90060746}" type="presParOf" srcId="{C613D203-9161-41D6-B1DB-25CAE27688B8}" destId="{1F212E4E-024B-4CCA-9814-500C7DCB96EB}" srcOrd="2" destOrd="0" presId="urn:microsoft.com/office/officeart/2018/5/layout/IconLeafLabelList"/>
    <dgm:cxn modelId="{6E645787-8BCE-49FE-A792-0E09F7C63EF6}" type="presParOf" srcId="{C613D203-9161-41D6-B1DB-25CAE27688B8}" destId="{AA31850B-37F5-469B-89BB-903B1607A722}" srcOrd="3" destOrd="0" presId="urn:microsoft.com/office/officeart/2018/5/layout/IconLeafLabelList"/>
    <dgm:cxn modelId="{709D42A5-63F1-4456-B077-7AC942773108}" type="presParOf" srcId="{7D9C163C-D369-4255-88D4-B907CE97D280}" destId="{180C7B7F-6741-4AEE-B1A2-DA9B5A2C106F}" srcOrd="3" destOrd="0" presId="urn:microsoft.com/office/officeart/2018/5/layout/IconLeafLabelList"/>
    <dgm:cxn modelId="{8184EFC1-A3EF-4B30-97F7-3A521E7844FC}" type="presParOf" srcId="{7D9C163C-D369-4255-88D4-B907CE97D280}" destId="{881B5DE3-6C31-47BA-A385-7C98074CE620}" srcOrd="4" destOrd="0" presId="urn:microsoft.com/office/officeart/2018/5/layout/IconLeafLabelList"/>
    <dgm:cxn modelId="{8217145B-59BA-40D5-8CB7-A83C25A3AEEB}" type="presParOf" srcId="{881B5DE3-6C31-47BA-A385-7C98074CE620}" destId="{C239DF6F-38A8-4D7A-A573-972C84CDA98D}" srcOrd="0" destOrd="0" presId="urn:microsoft.com/office/officeart/2018/5/layout/IconLeafLabelList"/>
    <dgm:cxn modelId="{D7C1324B-1E1A-4089-B31C-E39D1C3BC2D4}" type="presParOf" srcId="{881B5DE3-6C31-47BA-A385-7C98074CE620}" destId="{D2107A35-5ACC-43AF-A3B3-68A0692827B4}" srcOrd="1" destOrd="0" presId="urn:microsoft.com/office/officeart/2018/5/layout/IconLeafLabelList"/>
    <dgm:cxn modelId="{43E0DE34-6952-45D0-9BDE-7C9A11A86522}" type="presParOf" srcId="{881B5DE3-6C31-47BA-A385-7C98074CE620}" destId="{F3D3A6BE-602A-499E-921F-D2284EFB2564}" srcOrd="2" destOrd="0" presId="urn:microsoft.com/office/officeart/2018/5/layout/IconLeafLabelList"/>
    <dgm:cxn modelId="{4B7C4402-BE64-49A8-8437-FF011E200C38}" type="presParOf" srcId="{881B5DE3-6C31-47BA-A385-7C98074CE620}" destId="{3F1EFD82-BFB7-4625-B474-3F0F9661AD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845AF-897B-4C59-B096-F32E8543F32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D2444-50C9-47AE-BD62-79D422F1B7FA}">
      <dgm:prSet/>
      <dgm:spPr/>
      <dgm:t>
        <a:bodyPr/>
        <a:lstStyle/>
        <a:p>
          <a:r>
            <a:rPr lang="en-US" dirty="0"/>
            <a:t>Explore</a:t>
          </a:r>
        </a:p>
      </dgm:t>
    </dgm:pt>
    <dgm:pt modelId="{EFEAC4E7-E0AD-41C2-B1E6-5DEE8351C3B3}" type="parTrans" cxnId="{FEE058FD-3108-4671-9AB1-57D0A15A92EF}">
      <dgm:prSet/>
      <dgm:spPr/>
      <dgm:t>
        <a:bodyPr/>
        <a:lstStyle/>
        <a:p>
          <a:endParaRPr lang="en-US"/>
        </a:p>
      </dgm:t>
    </dgm:pt>
    <dgm:pt modelId="{69E37FB5-6121-4655-B2E6-DD474E1D9FCA}" type="sibTrans" cxnId="{FEE058FD-3108-4671-9AB1-57D0A15A92EF}">
      <dgm:prSet/>
      <dgm:spPr/>
      <dgm:t>
        <a:bodyPr/>
        <a:lstStyle/>
        <a:p>
          <a:endParaRPr lang="en-US"/>
        </a:p>
      </dgm:t>
    </dgm:pt>
    <dgm:pt modelId="{11677FA6-5AD5-41E9-8CC5-0F57223B2D1E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understand</a:t>
          </a:r>
          <a:r>
            <a:rPr lang="en-US" dirty="0"/>
            <a:t> data</a:t>
          </a:r>
        </a:p>
      </dgm:t>
    </dgm:pt>
    <dgm:pt modelId="{6C4F9690-EF40-494F-BD23-5C6B684F6465}" type="parTrans" cxnId="{661683AF-5498-4158-8AD5-899071608FE9}">
      <dgm:prSet/>
      <dgm:spPr/>
      <dgm:t>
        <a:bodyPr/>
        <a:lstStyle/>
        <a:p>
          <a:endParaRPr lang="en-US"/>
        </a:p>
      </dgm:t>
    </dgm:pt>
    <dgm:pt modelId="{FA1D3F4E-2E28-4C46-960F-B9C234B9EB92}" type="sibTrans" cxnId="{661683AF-5498-4158-8AD5-899071608FE9}">
      <dgm:prSet/>
      <dgm:spPr/>
      <dgm:t>
        <a:bodyPr/>
        <a:lstStyle/>
        <a:p>
          <a:endParaRPr lang="en-US"/>
        </a:p>
      </dgm:t>
    </dgm:pt>
    <dgm:pt modelId="{5D34C688-DB6F-4AC8-8616-60F675E1C111}">
      <dgm:prSet/>
      <dgm:spPr/>
      <dgm:t>
        <a:bodyPr/>
        <a:lstStyle/>
        <a:p>
          <a:r>
            <a:rPr lang="en-US"/>
            <a:t>Interpret</a:t>
          </a:r>
        </a:p>
      </dgm:t>
    </dgm:pt>
    <dgm:pt modelId="{51DF0366-ADCA-4DE1-A6F1-27AD6AEFF908}" type="parTrans" cxnId="{00B87AD9-EE41-4B36-BCD6-708B65E8E34E}">
      <dgm:prSet/>
      <dgm:spPr/>
      <dgm:t>
        <a:bodyPr/>
        <a:lstStyle/>
        <a:p>
          <a:endParaRPr lang="en-US"/>
        </a:p>
      </dgm:t>
    </dgm:pt>
    <dgm:pt modelId="{499D8F08-1790-49A3-BEAA-472A16952002}" type="sibTrans" cxnId="{00B87AD9-EE41-4B36-BCD6-708B65E8E34E}">
      <dgm:prSet/>
      <dgm:spPr/>
      <dgm:t>
        <a:bodyPr/>
        <a:lstStyle/>
        <a:p>
          <a:endParaRPr lang="en-US"/>
        </a:p>
      </dgm:t>
    </dgm:pt>
    <dgm:pt modelId="{4F66794D-9FC0-452C-9158-2D348DF04A3D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explain</a:t>
          </a:r>
          <a:r>
            <a:rPr lang="en-US" dirty="0"/>
            <a:t> data</a:t>
          </a:r>
        </a:p>
      </dgm:t>
    </dgm:pt>
    <dgm:pt modelId="{A645343D-E51B-48F5-9908-2C19244A9C55}" type="parTrans" cxnId="{32354A89-1AE1-4848-9CE3-094AB784D39E}">
      <dgm:prSet/>
      <dgm:spPr/>
      <dgm:t>
        <a:bodyPr/>
        <a:lstStyle/>
        <a:p>
          <a:endParaRPr lang="en-US"/>
        </a:p>
      </dgm:t>
    </dgm:pt>
    <dgm:pt modelId="{AC473A88-8D0D-4695-A1AC-FA13C49A78F8}" type="sibTrans" cxnId="{32354A89-1AE1-4848-9CE3-094AB784D39E}">
      <dgm:prSet/>
      <dgm:spPr/>
      <dgm:t>
        <a:bodyPr/>
        <a:lstStyle/>
        <a:p>
          <a:endParaRPr lang="en-US"/>
        </a:p>
      </dgm:t>
    </dgm:pt>
    <dgm:pt modelId="{8867F844-E707-4B0A-A9D6-61284D7E7D46}">
      <dgm:prSet/>
      <dgm:spPr/>
      <dgm:t>
        <a:bodyPr/>
        <a:lstStyle/>
        <a:p>
          <a:r>
            <a:rPr lang="en-US" dirty="0"/>
            <a:t>Report</a:t>
          </a:r>
        </a:p>
      </dgm:t>
    </dgm:pt>
    <dgm:pt modelId="{87F59E3D-5E91-4205-A3EE-BB0EC57D85F8}" type="parTrans" cxnId="{7E1C22F2-E014-4C39-8809-267733AD321D}">
      <dgm:prSet/>
      <dgm:spPr/>
      <dgm:t>
        <a:bodyPr/>
        <a:lstStyle/>
        <a:p>
          <a:endParaRPr lang="en-US"/>
        </a:p>
      </dgm:t>
    </dgm:pt>
    <dgm:pt modelId="{DB231829-5B9D-4AFE-A93D-989535D5C30A}" type="sibTrans" cxnId="{7E1C22F2-E014-4C39-8809-267733AD321D}">
      <dgm:prSet/>
      <dgm:spPr/>
      <dgm:t>
        <a:bodyPr/>
        <a:lstStyle/>
        <a:p>
          <a:endParaRPr lang="en-US"/>
        </a:p>
      </dgm:t>
    </dgm:pt>
    <dgm:pt modelId="{20A96661-B1F4-4FAE-B21D-88D5A866F135}">
      <dgm:prSet/>
      <dgm:spPr/>
      <dgm:t>
        <a:bodyPr/>
        <a:lstStyle/>
        <a:p>
          <a:r>
            <a:rPr lang="en-US" dirty="0"/>
            <a:t>Use visuals to </a:t>
          </a:r>
          <a:r>
            <a:rPr lang="en-US" b="1" dirty="0"/>
            <a:t>summarize</a:t>
          </a:r>
          <a:r>
            <a:rPr lang="en-US" dirty="0"/>
            <a:t> data</a:t>
          </a:r>
        </a:p>
      </dgm:t>
    </dgm:pt>
    <dgm:pt modelId="{66FA1D1C-E2FE-4FBF-892E-60B4A446D1BB}" type="parTrans" cxnId="{34FACDFE-24E0-4626-B973-56E0F0DCED9E}">
      <dgm:prSet/>
      <dgm:spPr/>
      <dgm:t>
        <a:bodyPr/>
        <a:lstStyle/>
        <a:p>
          <a:endParaRPr lang="en-US"/>
        </a:p>
      </dgm:t>
    </dgm:pt>
    <dgm:pt modelId="{9AB29662-1865-482F-B942-F1674870446C}" type="sibTrans" cxnId="{34FACDFE-24E0-4626-B973-56E0F0DCED9E}">
      <dgm:prSet/>
      <dgm:spPr/>
      <dgm:t>
        <a:bodyPr/>
        <a:lstStyle/>
        <a:p>
          <a:endParaRPr lang="en-US"/>
        </a:p>
      </dgm:t>
    </dgm:pt>
    <dgm:pt modelId="{742CF3BB-0DA7-C347-B369-0D9689CC2D1E}" type="pres">
      <dgm:prSet presAssocID="{5ED845AF-897B-4C59-B096-F32E8543F322}" presName="Name0" presStyleCnt="0">
        <dgm:presLayoutVars>
          <dgm:dir/>
          <dgm:animLvl val="lvl"/>
          <dgm:resizeHandles val="exact"/>
        </dgm:presLayoutVars>
      </dgm:prSet>
      <dgm:spPr/>
    </dgm:pt>
    <dgm:pt modelId="{B9574ED4-38DA-BF42-A8F9-CC1674490042}" type="pres">
      <dgm:prSet presAssocID="{D75D2444-50C9-47AE-BD62-79D422F1B7FA}" presName="linNode" presStyleCnt="0"/>
      <dgm:spPr/>
    </dgm:pt>
    <dgm:pt modelId="{EAFC8CA8-6D70-4042-BAFA-453AEF522012}" type="pres">
      <dgm:prSet presAssocID="{D75D2444-50C9-47AE-BD62-79D422F1B7F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D076F79F-D156-6B48-9D22-E59C46794DA5}" type="pres">
      <dgm:prSet presAssocID="{D75D2444-50C9-47AE-BD62-79D422F1B7FA}" presName="descendantText" presStyleLbl="alignAccFollowNode1" presStyleIdx="0" presStyleCnt="3">
        <dgm:presLayoutVars>
          <dgm:bulletEnabled/>
        </dgm:presLayoutVars>
      </dgm:prSet>
      <dgm:spPr/>
    </dgm:pt>
    <dgm:pt modelId="{0506D8C2-156F-5B47-8D1E-28BF2F18181E}" type="pres">
      <dgm:prSet presAssocID="{69E37FB5-6121-4655-B2E6-DD474E1D9FCA}" presName="sp" presStyleCnt="0"/>
      <dgm:spPr/>
    </dgm:pt>
    <dgm:pt modelId="{924BD440-6778-7B47-9632-69EBC95A2E1E}" type="pres">
      <dgm:prSet presAssocID="{5D34C688-DB6F-4AC8-8616-60F675E1C111}" presName="linNode" presStyleCnt="0"/>
      <dgm:spPr/>
    </dgm:pt>
    <dgm:pt modelId="{C7B97356-8694-DA4A-BF44-CE2B0FB66D0C}" type="pres">
      <dgm:prSet presAssocID="{5D34C688-DB6F-4AC8-8616-60F675E1C111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AF2B416-9A27-1E47-9365-609A34CEFD4F}" type="pres">
      <dgm:prSet presAssocID="{5D34C688-DB6F-4AC8-8616-60F675E1C111}" presName="descendantText" presStyleLbl="alignAccFollowNode1" presStyleIdx="1" presStyleCnt="3">
        <dgm:presLayoutVars>
          <dgm:bulletEnabled/>
        </dgm:presLayoutVars>
      </dgm:prSet>
      <dgm:spPr/>
    </dgm:pt>
    <dgm:pt modelId="{98446895-D694-4D4F-94D2-5F2E3EFC3F04}" type="pres">
      <dgm:prSet presAssocID="{499D8F08-1790-49A3-BEAA-472A16952002}" presName="sp" presStyleCnt="0"/>
      <dgm:spPr/>
    </dgm:pt>
    <dgm:pt modelId="{16365CA6-FA9F-CF44-97DB-8F2636CED023}" type="pres">
      <dgm:prSet presAssocID="{8867F844-E707-4B0A-A9D6-61284D7E7D46}" presName="linNode" presStyleCnt="0"/>
      <dgm:spPr/>
    </dgm:pt>
    <dgm:pt modelId="{51357BF1-14E2-8A4B-AD13-EF8ECA7BD932}" type="pres">
      <dgm:prSet presAssocID="{8867F844-E707-4B0A-A9D6-61284D7E7D4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DAC85E6C-E1A6-2B4A-98D1-549905DF3C1A}" type="pres">
      <dgm:prSet presAssocID="{8867F844-E707-4B0A-A9D6-61284D7E7D4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FE6DE514-11D4-3A4B-B1C7-3EC91260DA7A}" type="presOf" srcId="{20A96661-B1F4-4FAE-B21D-88D5A866F135}" destId="{DAC85E6C-E1A6-2B4A-98D1-549905DF3C1A}" srcOrd="0" destOrd="0" presId="urn:microsoft.com/office/officeart/2016/7/layout/VerticalSolidActionList"/>
    <dgm:cxn modelId="{012F9D47-DCC5-8642-891D-32CDF2FE1A9A}" type="presOf" srcId="{4F66794D-9FC0-452C-9158-2D348DF04A3D}" destId="{4AF2B416-9A27-1E47-9365-609A34CEFD4F}" srcOrd="0" destOrd="0" presId="urn:microsoft.com/office/officeart/2016/7/layout/VerticalSolidActionList"/>
    <dgm:cxn modelId="{3F197A6D-0CDE-EA4C-9BC3-01CDC5263E0C}" type="presOf" srcId="{D75D2444-50C9-47AE-BD62-79D422F1B7FA}" destId="{EAFC8CA8-6D70-4042-BAFA-453AEF522012}" srcOrd="0" destOrd="0" presId="urn:microsoft.com/office/officeart/2016/7/layout/VerticalSolidActionList"/>
    <dgm:cxn modelId="{32354A89-1AE1-4848-9CE3-094AB784D39E}" srcId="{5D34C688-DB6F-4AC8-8616-60F675E1C111}" destId="{4F66794D-9FC0-452C-9158-2D348DF04A3D}" srcOrd="0" destOrd="0" parTransId="{A645343D-E51B-48F5-9908-2C19244A9C55}" sibTransId="{AC473A88-8D0D-4695-A1AC-FA13C49A78F8}"/>
    <dgm:cxn modelId="{C7DD92A4-15EB-6A42-81C9-2EB26B6F88B8}" type="presOf" srcId="{11677FA6-5AD5-41E9-8CC5-0F57223B2D1E}" destId="{D076F79F-D156-6B48-9D22-E59C46794DA5}" srcOrd="0" destOrd="0" presId="urn:microsoft.com/office/officeart/2016/7/layout/VerticalSolidActionList"/>
    <dgm:cxn modelId="{26DB56AE-3BB6-3845-87F9-4B0A5733320B}" type="presOf" srcId="{8867F844-E707-4B0A-A9D6-61284D7E7D46}" destId="{51357BF1-14E2-8A4B-AD13-EF8ECA7BD932}" srcOrd="0" destOrd="0" presId="urn:microsoft.com/office/officeart/2016/7/layout/VerticalSolidActionList"/>
    <dgm:cxn modelId="{661683AF-5498-4158-8AD5-899071608FE9}" srcId="{D75D2444-50C9-47AE-BD62-79D422F1B7FA}" destId="{11677FA6-5AD5-41E9-8CC5-0F57223B2D1E}" srcOrd="0" destOrd="0" parTransId="{6C4F9690-EF40-494F-BD23-5C6B684F6465}" sibTransId="{FA1D3F4E-2E28-4C46-960F-B9C234B9EB92}"/>
    <dgm:cxn modelId="{F81628C6-365E-6440-9C22-8FA31AFC5A7A}" type="presOf" srcId="{5D34C688-DB6F-4AC8-8616-60F675E1C111}" destId="{C7B97356-8694-DA4A-BF44-CE2B0FB66D0C}" srcOrd="0" destOrd="0" presId="urn:microsoft.com/office/officeart/2016/7/layout/VerticalSolidActionList"/>
    <dgm:cxn modelId="{00B87AD9-EE41-4B36-BCD6-708B65E8E34E}" srcId="{5ED845AF-897B-4C59-B096-F32E8543F322}" destId="{5D34C688-DB6F-4AC8-8616-60F675E1C111}" srcOrd="1" destOrd="0" parTransId="{51DF0366-ADCA-4DE1-A6F1-27AD6AEFF908}" sibTransId="{499D8F08-1790-49A3-BEAA-472A16952002}"/>
    <dgm:cxn modelId="{73B8E6ED-C761-784D-82B3-69D3CEA30236}" type="presOf" srcId="{5ED845AF-897B-4C59-B096-F32E8543F322}" destId="{742CF3BB-0DA7-C347-B369-0D9689CC2D1E}" srcOrd="0" destOrd="0" presId="urn:microsoft.com/office/officeart/2016/7/layout/VerticalSolidActionList"/>
    <dgm:cxn modelId="{7E1C22F2-E014-4C39-8809-267733AD321D}" srcId="{5ED845AF-897B-4C59-B096-F32E8543F322}" destId="{8867F844-E707-4B0A-A9D6-61284D7E7D46}" srcOrd="2" destOrd="0" parTransId="{87F59E3D-5E91-4205-A3EE-BB0EC57D85F8}" sibTransId="{DB231829-5B9D-4AFE-A93D-989535D5C30A}"/>
    <dgm:cxn modelId="{FEE058FD-3108-4671-9AB1-57D0A15A92EF}" srcId="{5ED845AF-897B-4C59-B096-F32E8543F322}" destId="{D75D2444-50C9-47AE-BD62-79D422F1B7FA}" srcOrd="0" destOrd="0" parTransId="{EFEAC4E7-E0AD-41C2-B1E6-5DEE8351C3B3}" sibTransId="{69E37FB5-6121-4655-B2E6-DD474E1D9FCA}"/>
    <dgm:cxn modelId="{34FACDFE-24E0-4626-B973-56E0F0DCED9E}" srcId="{8867F844-E707-4B0A-A9D6-61284D7E7D46}" destId="{20A96661-B1F4-4FAE-B21D-88D5A866F135}" srcOrd="0" destOrd="0" parTransId="{66FA1D1C-E2FE-4FBF-892E-60B4A446D1BB}" sibTransId="{9AB29662-1865-482F-B942-F1674870446C}"/>
    <dgm:cxn modelId="{57E7F615-4007-3247-99AC-DFC5489AB618}" type="presParOf" srcId="{742CF3BB-0DA7-C347-B369-0D9689CC2D1E}" destId="{B9574ED4-38DA-BF42-A8F9-CC1674490042}" srcOrd="0" destOrd="0" presId="urn:microsoft.com/office/officeart/2016/7/layout/VerticalSolidActionList"/>
    <dgm:cxn modelId="{F7263FB1-044A-A043-B4B2-38B243CFFF20}" type="presParOf" srcId="{B9574ED4-38DA-BF42-A8F9-CC1674490042}" destId="{EAFC8CA8-6D70-4042-BAFA-453AEF522012}" srcOrd="0" destOrd="0" presId="urn:microsoft.com/office/officeart/2016/7/layout/VerticalSolidActionList"/>
    <dgm:cxn modelId="{6F4F81E5-E1BA-CF49-80D4-A6C4BC4DC53B}" type="presParOf" srcId="{B9574ED4-38DA-BF42-A8F9-CC1674490042}" destId="{D076F79F-D156-6B48-9D22-E59C46794DA5}" srcOrd="1" destOrd="0" presId="urn:microsoft.com/office/officeart/2016/7/layout/VerticalSolidActionList"/>
    <dgm:cxn modelId="{A6EA8FD5-DC83-A24A-8229-A98396613384}" type="presParOf" srcId="{742CF3BB-0DA7-C347-B369-0D9689CC2D1E}" destId="{0506D8C2-156F-5B47-8D1E-28BF2F18181E}" srcOrd="1" destOrd="0" presId="urn:microsoft.com/office/officeart/2016/7/layout/VerticalSolidActionList"/>
    <dgm:cxn modelId="{A2141868-FCAD-1240-B379-BA67C7B483E1}" type="presParOf" srcId="{742CF3BB-0DA7-C347-B369-0D9689CC2D1E}" destId="{924BD440-6778-7B47-9632-69EBC95A2E1E}" srcOrd="2" destOrd="0" presId="urn:microsoft.com/office/officeart/2016/7/layout/VerticalSolidActionList"/>
    <dgm:cxn modelId="{200FA0EE-6B99-2947-BD88-02D97B8ADBB0}" type="presParOf" srcId="{924BD440-6778-7B47-9632-69EBC95A2E1E}" destId="{C7B97356-8694-DA4A-BF44-CE2B0FB66D0C}" srcOrd="0" destOrd="0" presId="urn:microsoft.com/office/officeart/2016/7/layout/VerticalSolidActionList"/>
    <dgm:cxn modelId="{CF075381-3FB7-354C-9208-C299994708FD}" type="presParOf" srcId="{924BD440-6778-7B47-9632-69EBC95A2E1E}" destId="{4AF2B416-9A27-1E47-9365-609A34CEFD4F}" srcOrd="1" destOrd="0" presId="urn:microsoft.com/office/officeart/2016/7/layout/VerticalSolidActionList"/>
    <dgm:cxn modelId="{F0C7BD90-9E7D-654A-A111-ED2CA7DF0BE5}" type="presParOf" srcId="{742CF3BB-0DA7-C347-B369-0D9689CC2D1E}" destId="{98446895-D694-4D4F-94D2-5F2E3EFC3F04}" srcOrd="3" destOrd="0" presId="urn:microsoft.com/office/officeart/2016/7/layout/VerticalSolidActionList"/>
    <dgm:cxn modelId="{3D93568A-279B-0142-8A50-ED8E9DA4BA7D}" type="presParOf" srcId="{742CF3BB-0DA7-C347-B369-0D9689CC2D1E}" destId="{16365CA6-FA9F-CF44-97DB-8F2636CED023}" srcOrd="4" destOrd="0" presId="urn:microsoft.com/office/officeart/2016/7/layout/VerticalSolidActionList"/>
    <dgm:cxn modelId="{53286E20-10C9-B84A-BF07-9E76C25EC543}" type="presParOf" srcId="{16365CA6-FA9F-CF44-97DB-8F2636CED023}" destId="{51357BF1-14E2-8A4B-AD13-EF8ECA7BD932}" srcOrd="0" destOrd="0" presId="urn:microsoft.com/office/officeart/2016/7/layout/VerticalSolidActionList"/>
    <dgm:cxn modelId="{425FB8DD-777F-EC44-85CA-4885D1874743}" type="presParOf" srcId="{16365CA6-FA9F-CF44-97DB-8F2636CED023}" destId="{DAC85E6C-E1A6-2B4A-98D1-549905DF3C1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C298B-7C04-4DDE-A755-0EA3C7DEA60B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87156D-BB47-4E62-9D07-953F73E8AE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on your workflow</a:t>
          </a:r>
        </a:p>
      </dgm:t>
    </dgm:pt>
    <dgm:pt modelId="{8B37A771-F869-45DD-933A-B13C0852A689}" type="parTrans" cxnId="{44453F6A-AD23-42BA-8B48-B39F8F79838C}">
      <dgm:prSet/>
      <dgm:spPr/>
      <dgm:t>
        <a:bodyPr/>
        <a:lstStyle/>
        <a:p>
          <a:endParaRPr lang="en-US"/>
        </a:p>
      </dgm:t>
    </dgm:pt>
    <dgm:pt modelId="{1E1A6450-37FA-4AB4-8A79-4BB960F2A1BB}" type="sibTrans" cxnId="{44453F6A-AD23-42BA-8B48-B39F8F79838C}">
      <dgm:prSet/>
      <dgm:spPr/>
      <dgm:t>
        <a:bodyPr/>
        <a:lstStyle/>
        <a:p>
          <a:endParaRPr lang="en-US"/>
        </a:p>
      </dgm:t>
    </dgm:pt>
    <dgm:pt modelId="{AB102F9E-E0B7-4ABF-9F1B-82A9C36D4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new ways to explore</a:t>
          </a:r>
        </a:p>
      </dgm:t>
    </dgm:pt>
    <dgm:pt modelId="{3E25B5C0-6592-4E5A-ABCB-D77BF5D70BDE}" type="parTrans" cxnId="{9E1A4E6E-FD96-496B-89EB-DF1154B284C2}">
      <dgm:prSet/>
      <dgm:spPr/>
      <dgm:t>
        <a:bodyPr/>
        <a:lstStyle/>
        <a:p>
          <a:endParaRPr lang="en-US"/>
        </a:p>
      </dgm:t>
    </dgm:pt>
    <dgm:pt modelId="{7B346342-33E4-4063-8B64-9369592BD784}" type="sibTrans" cxnId="{9E1A4E6E-FD96-496B-89EB-DF1154B284C2}">
      <dgm:prSet/>
      <dgm:spPr/>
      <dgm:t>
        <a:bodyPr/>
        <a:lstStyle/>
        <a:p>
          <a:endParaRPr lang="en-US"/>
        </a:p>
      </dgm:t>
    </dgm:pt>
    <dgm:pt modelId="{7F42A780-B84C-48BD-87E4-4E8AE0616E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Communicate with your End User</a:t>
          </a:r>
        </a:p>
      </dgm:t>
    </dgm:pt>
    <dgm:pt modelId="{DA272465-07C5-4B5B-B443-1395310C4585}" type="parTrans" cxnId="{1E1E33ED-E138-4F8F-B845-EF9739CAF981}">
      <dgm:prSet/>
      <dgm:spPr/>
      <dgm:t>
        <a:bodyPr/>
        <a:lstStyle/>
        <a:p>
          <a:endParaRPr lang="en-US"/>
        </a:p>
      </dgm:t>
    </dgm:pt>
    <dgm:pt modelId="{13D259F9-F2F6-4684-8F16-A63DF6296E5C}" type="sibTrans" cxnId="{1E1E33ED-E138-4F8F-B845-EF9739CAF981}">
      <dgm:prSet/>
      <dgm:spPr/>
      <dgm:t>
        <a:bodyPr/>
        <a:lstStyle/>
        <a:p>
          <a:endParaRPr lang="en-US"/>
        </a:p>
      </dgm:t>
    </dgm:pt>
    <dgm:pt modelId="{9AC83153-ACD9-4401-A7DF-BA08527E2E75}" type="pres">
      <dgm:prSet presAssocID="{C04C298B-7C04-4DDE-A755-0EA3C7DEA60B}" presName="root" presStyleCnt="0">
        <dgm:presLayoutVars>
          <dgm:dir/>
          <dgm:resizeHandles val="exact"/>
        </dgm:presLayoutVars>
      </dgm:prSet>
      <dgm:spPr/>
    </dgm:pt>
    <dgm:pt modelId="{DA789B98-78FB-4318-A975-3B856946356F}" type="pres">
      <dgm:prSet presAssocID="{1587156D-BB47-4E62-9D07-953F73E8AE0F}" presName="compNode" presStyleCnt="0"/>
      <dgm:spPr/>
    </dgm:pt>
    <dgm:pt modelId="{7313FC62-049B-447E-A0F5-A9E26D33D338}" type="pres">
      <dgm:prSet presAssocID="{1587156D-BB47-4E62-9D07-953F73E8AE0F}" presName="bgRect" presStyleLbl="bgShp" presStyleIdx="0" presStyleCnt="3"/>
      <dgm:spPr/>
    </dgm:pt>
    <dgm:pt modelId="{5B85BDF4-3B54-4BFC-AD5B-78D63EFB086D}" type="pres">
      <dgm:prSet presAssocID="{1587156D-BB47-4E62-9D07-953F73E8AE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2C993DB-580B-41DB-85CE-399DFAA491CD}" type="pres">
      <dgm:prSet presAssocID="{1587156D-BB47-4E62-9D07-953F73E8AE0F}" presName="spaceRect" presStyleCnt="0"/>
      <dgm:spPr/>
    </dgm:pt>
    <dgm:pt modelId="{0EBBC58B-98A8-49A0-B72B-B4A611E5BEEC}" type="pres">
      <dgm:prSet presAssocID="{1587156D-BB47-4E62-9D07-953F73E8AE0F}" presName="parTx" presStyleLbl="revTx" presStyleIdx="0" presStyleCnt="3">
        <dgm:presLayoutVars>
          <dgm:chMax val="0"/>
          <dgm:chPref val="0"/>
        </dgm:presLayoutVars>
      </dgm:prSet>
      <dgm:spPr/>
    </dgm:pt>
    <dgm:pt modelId="{E084BB9A-DE48-49E5-B747-46E9F7E00843}" type="pres">
      <dgm:prSet presAssocID="{1E1A6450-37FA-4AB4-8A79-4BB960F2A1BB}" presName="sibTrans" presStyleCnt="0"/>
      <dgm:spPr/>
    </dgm:pt>
    <dgm:pt modelId="{067B664C-B32F-40B2-BB55-DCC6C0B92F55}" type="pres">
      <dgm:prSet presAssocID="{AB102F9E-E0B7-4ABF-9F1B-82A9C36D4600}" presName="compNode" presStyleCnt="0"/>
      <dgm:spPr/>
    </dgm:pt>
    <dgm:pt modelId="{06D8EE71-C2CA-453F-BD67-A7D6B2C8E1A8}" type="pres">
      <dgm:prSet presAssocID="{AB102F9E-E0B7-4ABF-9F1B-82A9C36D4600}" presName="bgRect" presStyleLbl="bgShp" presStyleIdx="1" presStyleCnt="3"/>
      <dgm:spPr/>
    </dgm:pt>
    <dgm:pt modelId="{B7DA7BEF-618F-4D13-BA8A-12FD127A5980}" type="pres">
      <dgm:prSet presAssocID="{AB102F9E-E0B7-4ABF-9F1B-82A9C36D46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790184C9-DD23-474C-A07C-A096D8519371}" type="pres">
      <dgm:prSet presAssocID="{AB102F9E-E0B7-4ABF-9F1B-82A9C36D4600}" presName="spaceRect" presStyleCnt="0"/>
      <dgm:spPr/>
    </dgm:pt>
    <dgm:pt modelId="{AB71504D-E003-44E2-94BA-72FB9EC782BE}" type="pres">
      <dgm:prSet presAssocID="{AB102F9E-E0B7-4ABF-9F1B-82A9C36D4600}" presName="parTx" presStyleLbl="revTx" presStyleIdx="1" presStyleCnt="3">
        <dgm:presLayoutVars>
          <dgm:chMax val="0"/>
          <dgm:chPref val="0"/>
        </dgm:presLayoutVars>
      </dgm:prSet>
      <dgm:spPr/>
    </dgm:pt>
    <dgm:pt modelId="{3137E8CC-B1D2-496E-9DE6-164FF7E23735}" type="pres">
      <dgm:prSet presAssocID="{7B346342-33E4-4063-8B64-9369592BD784}" presName="sibTrans" presStyleCnt="0"/>
      <dgm:spPr/>
    </dgm:pt>
    <dgm:pt modelId="{A3A69D55-F957-4F05-9A8F-40B98BAC35BD}" type="pres">
      <dgm:prSet presAssocID="{7F42A780-B84C-48BD-87E4-4E8AE0616E63}" presName="compNode" presStyleCnt="0"/>
      <dgm:spPr/>
    </dgm:pt>
    <dgm:pt modelId="{273CE0B0-DCFD-4CA8-A4B2-0C8C34887F6B}" type="pres">
      <dgm:prSet presAssocID="{7F42A780-B84C-48BD-87E4-4E8AE0616E63}" presName="bgRect" presStyleLbl="bgShp" presStyleIdx="2" presStyleCnt="3"/>
      <dgm:spPr/>
    </dgm:pt>
    <dgm:pt modelId="{EC9649C5-DB1C-4C4D-8498-F871517088CC}" type="pres">
      <dgm:prSet presAssocID="{7F42A780-B84C-48BD-87E4-4E8AE0616E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F6EBC5A4-1049-4E5E-A79F-EC74DC15B39D}" type="pres">
      <dgm:prSet presAssocID="{7F42A780-B84C-48BD-87E4-4E8AE0616E63}" presName="spaceRect" presStyleCnt="0"/>
      <dgm:spPr/>
    </dgm:pt>
    <dgm:pt modelId="{613669F8-39E1-4038-A202-A7DD4B2CBEC1}" type="pres">
      <dgm:prSet presAssocID="{7F42A780-B84C-48BD-87E4-4E8AE0616E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A80D00-B1AD-4E31-A5F0-857795097A18}" type="presOf" srcId="{7F42A780-B84C-48BD-87E4-4E8AE0616E63}" destId="{613669F8-39E1-4038-A202-A7DD4B2CBEC1}" srcOrd="0" destOrd="0" presId="urn:microsoft.com/office/officeart/2018/2/layout/IconVerticalSolidList"/>
    <dgm:cxn modelId="{E7257C0B-8F5F-460A-B7B5-7B8BB31EF4F5}" type="presOf" srcId="{C04C298B-7C04-4DDE-A755-0EA3C7DEA60B}" destId="{9AC83153-ACD9-4401-A7DF-BA08527E2E75}" srcOrd="0" destOrd="0" presId="urn:microsoft.com/office/officeart/2018/2/layout/IconVerticalSolidList"/>
    <dgm:cxn modelId="{638E323B-3835-4BAD-AEA9-A43BC4A7207A}" type="presOf" srcId="{AB102F9E-E0B7-4ABF-9F1B-82A9C36D4600}" destId="{AB71504D-E003-44E2-94BA-72FB9EC782BE}" srcOrd="0" destOrd="0" presId="urn:microsoft.com/office/officeart/2018/2/layout/IconVerticalSolidList"/>
    <dgm:cxn modelId="{44453F6A-AD23-42BA-8B48-B39F8F79838C}" srcId="{C04C298B-7C04-4DDE-A755-0EA3C7DEA60B}" destId="{1587156D-BB47-4E62-9D07-953F73E8AE0F}" srcOrd="0" destOrd="0" parTransId="{8B37A771-F869-45DD-933A-B13C0852A689}" sibTransId="{1E1A6450-37FA-4AB4-8A79-4BB960F2A1BB}"/>
    <dgm:cxn modelId="{9E1A4E6E-FD96-496B-89EB-DF1154B284C2}" srcId="{C04C298B-7C04-4DDE-A755-0EA3C7DEA60B}" destId="{AB102F9E-E0B7-4ABF-9F1B-82A9C36D4600}" srcOrd="1" destOrd="0" parTransId="{3E25B5C0-6592-4E5A-ABCB-D77BF5D70BDE}" sibTransId="{7B346342-33E4-4063-8B64-9369592BD784}"/>
    <dgm:cxn modelId="{DFACC384-90C7-46B3-8966-FE9630F03123}" type="presOf" srcId="{1587156D-BB47-4E62-9D07-953F73E8AE0F}" destId="{0EBBC58B-98A8-49A0-B72B-B4A611E5BEEC}" srcOrd="0" destOrd="0" presId="urn:microsoft.com/office/officeart/2018/2/layout/IconVerticalSolidList"/>
    <dgm:cxn modelId="{1E1E33ED-E138-4F8F-B845-EF9739CAF981}" srcId="{C04C298B-7C04-4DDE-A755-0EA3C7DEA60B}" destId="{7F42A780-B84C-48BD-87E4-4E8AE0616E63}" srcOrd="2" destOrd="0" parTransId="{DA272465-07C5-4B5B-B443-1395310C4585}" sibTransId="{13D259F9-F2F6-4684-8F16-A63DF6296E5C}"/>
    <dgm:cxn modelId="{024EDB25-84A3-49B8-9EC5-E3EFAB943D79}" type="presParOf" srcId="{9AC83153-ACD9-4401-A7DF-BA08527E2E75}" destId="{DA789B98-78FB-4318-A975-3B856946356F}" srcOrd="0" destOrd="0" presId="urn:microsoft.com/office/officeart/2018/2/layout/IconVerticalSolidList"/>
    <dgm:cxn modelId="{48A6A0AE-2252-4D46-9A4D-6E664E747AAF}" type="presParOf" srcId="{DA789B98-78FB-4318-A975-3B856946356F}" destId="{7313FC62-049B-447E-A0F5-A9E26D33D338}" srcOrd="0" destOrd="0" presId="urn:microsoft.com/office/officeart/2018/2/layout/IconVerticalSolidList"/>
    <dgm:cxn modelId="{BE8983F4-1107-4AAA-9DDE-37BAE434F53C}" type="presParOf" srcId="{DA789B98-78FB-4318-A975-3B856946356F}" destId="{5B85BDF4-3B54-4BFC-AD5B-78D63EFB086D}" srcOrd="1" destOrd="0" presId="urn:microsoft.com/office/officeart/2018/2/layout/IconVerticalSolidList"/>
    <dgm:cxn modelId="{14B591C0-BF13-4FA7-92EF-7F0579C4568F}" type="presParOf" srcId="{DA789B98-78FB-4318-A975-3B856946356F}" destId="{82C993DB-580B-41DB-85CE-399DFAA491CD}" srcOrd="2" destOrd="0" presId="urn:microsoft.com/office/officeart/2018/2/layout/IconVerticalSolidList"/>
    <dgm:cxn modelId="{FF6B9778-922C-4F90-B73D-A1D95DF28641}" type="presParOf" srcId="{DA789B98-78FB-4318-A975-3B856946356F}" destId="{0EBBC58B-98A8-49A0-B72B-B4A611E5BEEC}" srcOrd="3" destOrd="0" presId="urn:microsoft.com/office/officeart/2018/2/layout/IconVerticalSolidList"/>
    <dgm:cxn modelId="{18E86945-F875-41B1-9420-1E60CD9CA64F}" type="presParOf" srcId="{9AC83153-ACD9-4401-A7DF-BA08527E2E75}" destId="{E084BB9A-DE48-49E5-B747-46E9F7E00843}" srcOrd="1" destOrd="0" presId="urn:microsoft.com/office/officeart/2018/2/layout/IconVerticalSolidList"/>
    <dgm:cxn modelId="{2302E67D-6105-4DC5-895F-EEFE9E4FEA52}" type="presParOf" srcId="{9AC83153-ACD9-4401-A7DF-BA08527E2E75}" destId="{067B664C-B32F-40B2-BB55-DCC6C0B92F55}" srcOrd="2" destOrd="0" presId="urn:microsoft.com/office/officeart/2018/2/layout/IconVerticalSolidList"/>
    <dgm:cxn modelId="{EA1F552D-63AF-4F64-B12F-FE568B97F740}" type="presParOf" srcId="{067B664C-B32F-40B2-BB55-DCC6C0B92F55}" destId="{06D8EE71-C2CA-453F-BD67-A7D6B2C8E1A8}" srcOrd="0" destOrd="0" presId="urn:microsoft.com/office/officeart/2018/2/layout/IconVerticalSolidList"/>
    <dgm:cxn modelId="{E11FFF21-D7EA-4C1F-8559-D36F51811DE6}" type="presParOf" srcId="{067B664C-B32F-40B2-BB55-DCC6C0B92F55}" destId="{B7DA7BEF-618F-4D13-BA8A-12FD127A5980}" srcOrd="1" destOrd="0" presId="urn:microsoft.com/office/officeart/2018/2/layout/IconVerticalSolidList"/>
    <dgm:cxn modelId="{D71E4550-A1B0-45E5-8A14-0C55D8DD2EC7}" type="presParOf" srcId="{067B664C-B32F-40B2-BB55-DCC6C0B92F55}" destId="{790184C9-DD23-474C-A07C-A096D8519371}" srcOrd="2" destOrd="0" presId="urn:microsoft.com/office/officeart/2018/2/layout/IconVerticalSolidList"/>
    <dgm:cxn modelId="{E0E4BC30-9BF5-4F15-97EF-6F4F8BE7FE77}" type="presParOf" srcId="{067B664C-B32F-40B2-BB55-DCC6C0B92F55}" destId="{AB71504D-E003-44E2-94BA-72FB9EC782BE}" srcOrd="3" destOrd="0" presId="urn:microsoft.com/office/officeart/2018/2/layout/IconVerticalSolidList"/>
    <dgm:cxn modelId="{46913FDA-CDF4-440B-BD4D-AD7800DFDBDD}" type="presParOf" srcId="{9AC83153-ACD9-4401-A7DF-BA08527E2E75}" destId="{3137E8CC-B1D2-496E-9DE6-164FF7E23735}" srcOrd="3" destOrd="0" presId="urn:microsoft.com/office/officeart/2018/2/layout/IconVerticalSolidList"/>
    <dgm:cxn modelId="{640868DE-88A0-48D1-AB8F-0E41E43A7168}" type="presParOf" srcId="{9AC83153-ACD9-4401-A7DF-BA08527E2E75}" destId="{A3A69D55-F957-4F05-9A8F-40B98BAC35BD}" srcOrd="4" destOrd="0" presId="urn:microsoft.com/office/officeart/2018/2/layout/IconVerticalSolidList"/>
    <dgm:cxn modelId="{9EC680A4-6E65-4719-975B-3F8D838023AB}" type="presParOf" srcId="{A3A69D55-F957-4F05-9A8F-40B98BAC35BD}" destId="{273CE0B0-DCFD-4CA8-A4B2-0C8C34887F6B}" srcOrd="0" destOrd="0" presId="urn:microsoft.com/office/officeart/2018/2/layout/IconVerticalSolidList"/>
    <dgm:cxn modelId="{17BAC12B-B21F-4E40-89EA-5C72FEFE1FAD}" type="presParOf" srcId="{A3A69D55-F957-4F05-9A8F-40B98BAC35BD}" destId="{EC9649C5-DB1C-4C4D-8498-F871517088CC}" srcOrd="1" destOrd="0" presId="urn:microsoft.com/office/officeart/2018/2/layout/IconVerticalSolidList"/>
    <dgm:cxn modelId="{06F9314B-5844-4D28-ACC9-81B5E4FA22C0}" type="presParOf" srcId="{A3A69D55-F957-4F05-9A8F-40B98BAC35BD}" destId="{F6EBC5A4-1049-4E5E-A79F-EC74DC15B39D}" srcOrd="2" destOrd="0" presId="urn:microsoft.com/office/officeart/2018/2/layout/IconVerticalSolidList"/>
    <dgm:cxn modelId="{1A8622F7-5D3C-4071-9E3D-93A3BFD83917}" type="presParOf" srcId="{A3A69D55-F957-4F05-9A8F-40B98BAC35BD}" destId="{613669F8-39E1-4038-A202-A7DD4B2CBE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09B35-5F79-4F61-9254-794BFC05C73C}">
      <dsp:nvSpPr>
        <dsp:cNvPr id="0" name=""/>
        <dsp:cNvSpPr/>
      </dsp:nvSpPr>
      <dsp:spPr>
        <a:xfrm>
          <a:off x="719999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D02C-0FEB-4D1D-BAFE-AF0774C5B5D2}">
      <dsp:nvSpPr>
        <dsp:cNvPr id="0" name=""/>
        <dsp:cNvSpPr/>
      </dsp:nvSpPr>
      <dsp:spPr>
        <a:xfrm>
          <a:off x="115875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16603-190B-4826-8610-2F6E62B47D10}">
      <dsp:nvSpPr>
        <dsp:cNvPr id="0" name=""/>
        <dsp:cNvSpPr/>
      </dsp:nvSpPr>
      <dsp:spPr>
        <a:xfrm>
          <a:off x="6187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Why visuals matter</a:t>
          </a:r>
        </a:p>
      </dsp:txBody>
      <dsp:txXfrm>
        <a:off x="61875" y="3102169"/>
        <a:ext cx="3375000" cy="720000"/>
      </dsp:txXfrm>
    </dsp:sp>
    <dsp:sp modelId="{BD4D4776-DB72-4DEA-A373-F894E7DC128E}">
      <dsp:nvSpPr>
        <dsp:cNvPr id="0" name=""/>
        <dsp:cNvSpPr/>
      </dsp:nvSpPr>
      <dsp:spPr>
        <a:xfrm>
          <a:off x="4685625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008A2-6010-4B53-BBBD-0055CEB4CC58}">
      <dsp:nvSpPr>
        <dsp:cNvPr id="0" name=""/>
        <dsp:cNvSpPr/>
      </dsp:nvSpPr>
      <dsp:spPr>
        <a:xfrm>
          <a:off x="5124375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1850B-37F5-469B-89BB-903B1607A722}">
      <dsp:nvSpPr>
        <dsp:cNvPr id="0" name=""/>
        <dsp:cNvSpPr/>
      </dsp:nvSpPr>
      <dsp:spPr>
        <a:xfrm>
          <a:off x="4027500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Exploring, Interpreting, &amp; Reporting</a:t>
          </a:r>
        </a:p>
      </dsp:txBody>
      <dsp:txXfrm>
        <a:off x="4027500" y="3102169"/>
        <a:ext cx="3375000" cy="720000"/>
      </dsp:txXfrm>
    </dsp:sp>
    <dsp:sp modelId="{C239DF6F-38A8-4D7A-A573-972C84CDA98D}">
      <dsp:nvSpPr>
        <dsp:cNvPr id="0" name=""/>
        <dsp:cNvSpPr/>
      </dsp:nvSpPr>
      <dsp:spPr>
        <a:xfrm>
          <a:off x="8651250" y="40216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7A35-5ACC-43AF-A3B3-68A0692827B4}">
      <dsp:nvSpPr>
        <dsp:cNvPr id="0" name=""/>
        <dsp:cNvSpPr/>
      </dsp:nvSpPr>
      <dsp:spPr>
        <a:xfrm>
          <a:off x="9090000" y="840918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EFD82-BFB7-4625-B474-3F0F9661ADE9}">
      <dsp:nvSpPr>
        <dsp:cNvPr id="0" name=""/>
        <dsp:cNvSpPr/>
      </dsp:nvSpPr>
      <dsp:spPr>
        <a:xfrm>
          <a:off x="7993125" y="31021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Useful Tools &amp; Resources</a:t>
          </a:r>
        </a:p>
      </dsp:txBody>
      <dsp:txXfrm>
        <a:off x="7993125" y="3102169"/>
        <a:ext cx="337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6F79F-D156-6B48-9D22-E59C46794DA5}">
      <dsp:nvSpPr>
        <dsp:cNvPr id="0" name=""/>
        <dsp:cNvSpPr/>
      </dsp:nvSpPr>
      <dsp:spPr>
        <a:xfrm>
          <a:off x="1905905" y="1320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understand</a:t>
          </a:r>
          <a:r>
            <a:rPr lang="en-US" sz="2400" kern="1200" dirty="0"/>
            <a:t> data</a:t>
          </a:r>
        </a:p>
      </dsp:txBody>
      <dsp:txXfrm>
        <a:off x="1905905" y="1320"/>
        <a:ext cx="7623621" cy="1353108"/>
      </dsp:txXfrm>
    </dsp:sp>
    <dsp:sp modelId="{EAFC8CA8-6D70-4042-BAFA-453AEF522012}">
      <dsp:nvSpPr>
        <dsp:cNvPr id="0" name=""/>
        <dsp:cNvSpPr/>
      </dsp:nvSpPr>
      <dsp:spPr>
        <a:xfrm>
          <a:off x="0" y="1320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Explore</a:t>
          </a:r>
        </a:p>
      </dsp:txBody>
      <dsp:txXfrm>
        <a:off x="0" y="1320"/>
        <a:ext cx="1905905" cy="1353108"/>
      </dsp:txXfrm>
    </dsp:sp>
    <dsp:sp modelId="{4AF2B416-9A27-1E47-9365-609A34CEFD4F}">
      <dsp:nvSpPr>
        <dsp:cNvPr id="0" name=""/>
        <dsp:cNvSpPr/>
      </dsp:nvSpPr>
      <dsp:spPr>
        <a:xfrm>
          <a:off x="1905905" y="1435614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explain</a:t>
          </a:r>
          <a:r>
            <a:rPr lang="en-US" sz="2400" kern="1200" dirty="0"/>
            <a:t> data</a:t>
          </a:r>
        </a:p>
      </dsp:txBody>
      <dsp:txXfrm>
        <a:off x="1905905" y="1435614"/>
        <a:ext cx="7623621" cy="1353108"/>
      </dsp:txXfrm>
    </dsp:sp>
    <dsp:sp modelId="{C7B97356-8694-DA4A-BF44-CE2B0FB66D0C}">
      <dsp:nvSpPr>
        <dsp:cNvPr id="0" name=""/>
        <dsp:cNvSpPr/>
      </dsp:nvSpPr>
      <dsp:spPr>
        <a:xfrm>
          <a:off x="0" y="1435614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Interpret</a:t>
          </a:r>
        </a:p>
      </dsp:txBody>
      <dsp:txXfrm>
        <a:off x="0" y="1435614"/>
        <a:ext cx="1905905" cy="1353108"/>
      </dsp:txXfrm>
    </dsp:sp>
    <dsp:sp modelId="{DAC85E6C-E1A6-2B4A-98D1-549905DF3C1A}">
      <dsp:nvSpPr>
        <dsp:cNvPr id="0" name=""/>
        <dsp:cNvSpPr/>
      </dsp:nvSpPr>
      <dsp:spPr>
        <a:xfrm>
          <a:off x="1905905" y="2869909"/>
          <a:ext cx="7623621" cy="13531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19" tIns="343689" rIns="147919" bIns="3436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visuals to </a:t>
          </a:r>
          <a:r>
            <a:rPr lang="en-US" sz="2400" b="1" kern="1200" dirty="0"/>
            <a:t>summarize</a:t>
          </a:r>
          <a:r>
            <a:rPr lang="en-US" sz="2400" kern="1200" dirty="0"/>
            <a:t> data</a:t>
          </a:r>
        </a:p>
      </dsp:txBody>
      <dsp:txXfrm>
        <a:off x="1905905" y="2869909"/>
        <a:ext cx="7623621" cy="1353108"/>
      </dsp:txXfrm>
    </dsp:sp>
    <dsp:sp modelId="{51357BF1-14E2-8A4B-AD13-EF8ECA7BD932}">
      <dsp:nvSpPr>
        <dsp:cNvPr id="0" name=""/>
        <dsp:cNvSpPr/>
      </dsp:nvSpPr>
      <dsp:spPr>
        <a:xfrm>
          <a:off x="0" y="2869909"/>
          <a:ext cx="1905905" cy="135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54" tIns="133657" rIns="100854" bIns="133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Report</a:t>
          </a:r>
        </a:p>
      </dsp:txBody>
      <dsp:txXfrm>
        <a:off x="0" y="2869909"/>
        <a:ext cx="1905905" cy="1353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3FC62-049B-447E-A0F5-A9E26D33D338}">
      <dsp:nvSpPr>
        <dsp:cNvPr id="0" name=""/>
        <dsp:cNvSpPr/>
      </dsp:nvSpPr>
      <dsp:spPr>
        <a:xfrm>
          <a:off x="0" y="515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85BDF4-3B54-4BFC-AD5B-78D63EFB086D}">
      <dsp:nvSpPr>
        <dsp:cNvPr id="0" name=""/>
        <dsp:cNvSpPr/>
      </dsp:nvSpPr>
      <dsp:spPr>
        <a:xfrm>
          <a:off x="365014" y="272013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BBC58B-98A8-49A0-B72B-B4A611E5BEEC}">
      <dsp:nvSpPr>
        <dsp:cNvPr id="0" name=""/>
        <dsp:cNvSpPr/>
      </dsp:nvSpPr>
      <dsp:spPr>
        <a:xfrm>
          <a:off x="1393691" y="515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 on your workflow</a:t>
          </a:r>
        </a:p>
      </dsp:txBody>
      <dsp:txXfrm>
        <a:off x="1393691" y="515"/>
        <a:ext cx="10036308" cy="1206659"/>
      </dsp:txXfrm>
    </dsp:sp>
    <dsp:sp modelId="{06D8EE71-C2CA-453F-BD67-A7D6B2C8E1A8}">
      <dsp:nvSpPr>
        <dsp:cNvPr id="0" name=""/>
        <dsp:cNvSpPr/>
      </dsp:nvSpPr>
      <dsp:spPr>
        <a:xfrm>
          <a:off x="0" y="1508839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DA7BEF-618F-4D13-BA8A-12FD127A5980}">
      <dsp:nvSpPr>
        <dsp:cNvPr id="0" name=""/>
        <dsp:cNvSpPr/>
      </dsp:nvSpPr>
      <dsp:spPr>
        <a:xfrm>
          <a:off x="365014" y="1780337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71504D-E003-44E2-94BA-72FB9EC782BE}">
      <dsp:nvSpPr>
        <dsp:cNvPr id="0" name=""/>
        <dsp:cNvSpPr/>
      </dsp:nvSpPr>
      <dsp:spPr>
        <a:xfrm>
          <a:off x="1393691" y="1508839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new ways to explore</a:t>
          </a:r>
        </a:p>
      </dsp:txBody>
      <dsp:txXfrm>
        <a:off x="1393691" y="1508839"/>
        <a:ext cx="10036308" cy="1206659"/>
      </dsp:txXfrm>
    </dsp:sp>
    <dsp:sp modelId="{273CE0B0-DCFD-4CA8-A4B2-0C8C34887F6B}">
      <dsp:nvSpPr>
        <dsp:cNvPr id="0" name=""/>
        <dsp:cNvSpPr/>
      </dsp:nvSpPr>
      <dsp:spPr>
        <a:xfrm>
          <a:off x="0" y="3017163"/>
          <a:ext cx="11430000" cy="120665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9649C5-DB1C-4C4D-8498-F871517088CC}">
      <dsp:nvSpPr>
        <dsp:cNvPr id="0" name=""/>
        <dsp:cNvSpPr/>
      </dsp:nvSpPr>
      <dsp:spPr>
        <a:xfrm>
          <a:off x="365014" y="3288661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3669F8-39E1-4038-A202-A7DD4B2CBEC1}">
      <dsp:nvSpPr>
        <dsp:cNvPr id="0" name=""/>
        <dsp:cNvSpPr/>
      </dsp:nvSpPr>
      <dsp:spPr>
        <a:xfrm>
          <a:off x="1393691" y="3017163"/>
          <a:ext cx="10036308" cy="120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5" tIns="127705" rIns="127705" bIns="12770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Communicate with your End User</a:t>
          </a:r>
        </a:p>
      </dsp:txBody>
      <dsp:txXfrm>
        <a:off x="1393691" y="3017163"/>
        <a:ext cx="10036308" cy="120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455D8-8731-408B-B62E-A3E301AA9B9C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A9CF2-45C2-44F3-B8AA-C7AA40CBA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524E1-C177-7A46-8770-0596FC4235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61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156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16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8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2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95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6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17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7072-1084-FF0B-4C4D-552F09E08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0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011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60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51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6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12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9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58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5B7F-352E-C28B-8FAE-3BB4D852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75D7-D7BA-5586-F7B4-23B0310D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15FF-F5E8-7F80-CD24-4EAE241F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758-F896-4742-ADBF-CFC5E01A0C3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331A-9DA2-8887-48BE-C3B9D846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76F6-2DBD-387F-2DFF-4782BDAB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E2A5-7757-49AF-A6AF-E28CC191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0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6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98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35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5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  <p:sldLayoutId id="2147483673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92" r:id="rId1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10/6/2025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gallard/vip" TargetMode="External"/><Relationship Id="rId2" Type="http://schemas.openxmlformats.org/officeDocument/2006/relationships/hyperlink" Target="mailto:agallard3@lavabit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Adrian Gallard | Digital Learning Data Analyst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76E4-2A71-CB14-4970-6872A28E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668159"/>
            <a:ext cx="11429999" cy="4225650"/>
          </a:xfrm>
        </p:spPr>
        <p:txBody>
          <a:bodyPr>
            <a:normAutofit/>
          </a:bodyPr>
          <a:lstStyle/>
          <a:p>
            <a:r>
              <a:rPr lang="en-US" sz="4000" dirty="0"/>
              <a:t>Look through your data and turn it into Visuals ASAP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Visualization should be a core part of Data Exploration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93265-020D-31D5-EF53-A7FE0C7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Picture your data</a:t>
            </a:r>
          </a:p>
        </p:txBody>
      </p:sp>
    </p:spTree>
    <p:extLst>
      <p:ext uri="{BB962C8B-B14F-4D97-AF65-F5344CB8AC3E}">
        <p14:creationId xmlns:p14="http://schemas.microsoft.com/office/powerpoint/2010/main" val="25809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261338" cy="42256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Tell us how the data is spread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show if data leans in a particular direction or if it’s normally distributed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400" dirty="0"/>
              <a:t>Distributions</a:t>
            </a:r>
            <a:endParaRPr lang="en-US" dirty="0"/>
          </a:p>
        </p:txBody>
      </p:sp>
      <p:pic>
        <p:nvPicPr>
          <p:cNvPr id="1026" name="Picture 2" descr="KDE Plot Visualization with Pandas and Seaborn - GeeksforGeeks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0"/>
          <a:stretch/>
        </p:blipFill>
        <p:spPr bwMode="auto">
          <a:xfrm>
            <a:off x="4642338" y="832438"/>
            <a:ext cx="7168663" cy="46533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573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3861217" cy="4225650"/>
          </a:xfrm>
        </p:spPr>
        <p:txBody>
          <a:bodyPr/>
          <a:lstStyle/>
          <a:p>
            <a:r>
              <a:rPr lang="en-US" dirty="0"/>
              <a:t>Shows distribution with discrete numbers</a:t>
            </a:r>
          </a:p>
          <a:p>
            <a:r>
              <a:rPr lang="en-US" dirty="0"/>
              <a:t>Essentially the same as Distributions</a:t>
            </a:r>
          </a:p>
          <a:p>
            <a:r>
              <a:rPr lang="en-US" dirty="0"/>
              <a:t>A distribution can be inferred through Histograms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315" b="1315"/>
          <a:stretch/>
        </p:blipFill>
        <p:spPr bwMode="auto">
          <a:xfrm>
            <a:off x="4242217" y="429964"/>
            <a:ext cx="7729650" cy="50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9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466661"/>
            <a:ext cx="4562192" cy="3974474"/>
          </a:xfrm>
        </p:spPr>
        <p:txBody>
          <a:bodyPr>
            <a:normAutofit/>
          </a:bodyPr>
          <a:lstStyle/>
          <a:p>
            <a:r>
              <a:rPr lang="en-US" dirty="0"/>
              <a:t>pair-plots can show a clear relationships between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-61" b="4641"/>
          <a:stretch/>
        </p:blipFill>
        <p:spPr bwMode="auto">
          <a:xfrm>
            <a:off x="5355514" y="244906"/>
            <a:ext cx="6305584" cy="58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0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598406" cy="4225650"/>
          </a:xfrm>
        </p:spPr>
        <p:txBody>
          <a:bodyPr>
            <a:normAutofit/>
          </a:bodyPr>
          <a:lstStyle/>
          <a:p>
            <a:r>
              <a:rPr lang="en-US" dirty="0"/>
              <a:t>Boxplots are an excellent way to identify outliers within a dataset</a:t>
            </a:r>
          </a:p>
          <a:p>
            <a:r>
              <a:rPr lang="en-US" dirty="0"/>
              <a:t>You can use violin-plots for more detail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2635" r="16273"/>
          <a:stretch/>
        </p:blipFill>
        <p:spPr bwMode="auto">
          <a:xfrm>
            <a:off x="4721903" y="400762"/>
            <a:ext cx="6760218" cy="559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69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FD98-A481-5408-60A1-0C16124A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3819808" cy="4225650"/>
          </a:xfrm>
        </p:spPr>
        <p:txBody>
          <a:bodyPr>
            <a:normAutofit/>
          </a:bodyPr>
          <a:lstStyle/>
          <a:p>
            <a:r>
              <a:rPr lang="en-US" dirty="0"/>
              <a:t>Heatmaps can be used to visualize missing values and their impact on a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B1DD-1830-D234-FC0E-C5468C1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1AD66-6B50-3C24-7FAA-EFC7EF30A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372" r="2473"/>
          <a:stretch/>
        </p:blipFill>
        <p:spPr bwMode="auto">
          <a:xfrm>
            <a:off x="4467732" y="162472"/>
            <a:ext cx="7219677" cy="58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1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084A-9BDE-F6C8-1B1A-18A33260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E7D2-8BBF-6CC3-3ED9-1C3ACF0FA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1079" y="4813122"/>
            <a:ext cx="9017373" cy="1467756"/>
          </a:xfrm>
        </p:spPr>
        <p:txBody>
          <a:bodyPr/>
          <a:lstStyle/>
          <a:p>
            <a:r>
              <a:rPr lang="en-US" dirty="0"/>
              <a:t>Setting a static parameter against features can sometimes inform us of certain trends in the data</a:t>
            </a:r>
          </a:p>
        </p:txBody>
      </p:sp>
      <p:pic>
        <p:nvPicPr>
          <p:cNvPr id="1026" name="Picture 2" descr="Interpolated Conditional KDE - Conditional KDE 0.1.0 documentation">
            <a:extLst>
              <a:ext uri="{FF2B5EF4-FFF2-40B4-BE49-F238E27FC236}">
                <a16:creationId xmlns:a16="http://schemas.microsoft.com/office/drawing/2014/main" id="{6CE0D044-1409-764E-2499-F2B3209B97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0" y="989351"/>
            <a:ext cx="901737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12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A8CF-747E-C402-FA7A-36604EAF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– Trends, Cycles, Seasons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3D2A-E612-532D-177F-94011DBC2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EDDF3-24B1-ADB6-B468-3A1EBE104C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orecasting – Introduction to Operations Management">
            <a:extLst>
              <a:ext uri="{FF2B5EF4-FFF2-40B4-BE49-F238E27FC236}">
                <a16:creationId xmlns:a16="http://schemas.microsoft.com/office/drawing/2014/main" id="{3F22D2DF-A7E6-AED0-7BDD-F503C26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213"/>
            <a:ext cx="12192000" cy="47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21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</a:t>
            </a:r>
            <a:endParaRPr lang="en-US" sz="8800" dirty="0"/>
          </a:p>
        </p:txBody>
      </p:sp>
      <p:pic>
        <p:nvPicPr>
          <p:cNvPr id="2" name="Graphic 1" descr="Head with gears with solid fill">
            <a:extLst>
              <a:ext uri="{FF2B5EF4-FFF2-40B4-BE49-F238E27FC236}">
                <a16:creationId xmlns:a16="http://schemas.microsoft.com/office/drawing/2014/main" id="{456EC82D-3D96-3155-FCFB-A62792DA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3865" y="198245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the Confusion Matrix in Machine Learning? What is Type 1 and Type 2 Error? – Brew Code">
            <a:extLst>
              <a:ext uri="{FF2B5EF4-FFF2-40B4-BE49-F238E27FC236}">
                <a16:creationId xmlns:a16="http://schemas.microsoft.com/office/drawing/2014/main" id="{71361DBA-D0BD-0DA2-C9DA-8B2E4D9A4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3760" y="1216025"/>
            <a:ext cx="4804480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DC8D8-8AB5-1879-C22E-81384C55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were the Results?: </a:t>
            </a:r>
            <a:br>
              <a:rPr lang="en-US" dirty="0"/>
            </a:b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284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029172-9981-8697-51AF-5F606C1D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537339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621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ROC / AUC</a:t>
            </a:r>
          </a:p>
        </p:txBody>
      </p:sp>
      <p:pic>
        <p:nvPicPr>
          <p:cNvPr id="7170" name="Picture 2" descr="如何深刻理解 AUC-ROC 曲线 - 知乎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825625"/>
            <a:ext cx="4927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Operating Characteristic (ROC):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Compares True Positive &amp; False Positive Rates to gauge how well a model fits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Under the Curve (AUC):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amount of space covered by the ROC Curve which indicates how well the model fits</a:t>
            </a:r>
          </a:p>
        </p:txBody>
      </p:sp>
    </p:spTree>
    <p:extLst>
      <p:ext uri="{BB962C8B-B14F-4D97-AF65-F5344CB8AC3E}">
        <p14:creationId xmlns:p14="http://schemas.microsoft.com/office/powerpoint/2010/main" val="337578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72B2-6B38-2673-F892-849991DD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8B729-CA85-39CC-B8F4-0677FF8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fits Best? : </a:t>
            </a:r>
            <a:br>
              <a:rPr lang="en-US" dirty="0"/>
            </a:br>
            <a:r>
              <a:rPr lang="en-US" dirty="0"/>
              <a:t>Precision-Recall Curve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9E73CC-EFE0-9F82-1037-4B6336EE3E2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/>
        </p:blipFill>
        <p:spPr bwMode="auto">
          <a:xfrm>
            <a:off x="7791450" y="1825625"/>
            <a:ext cx="4400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BEC87-1E98-86A9-1C6A-45B083044FB0}"/>
              </a:ext>
            </a:extLst>
          </p:cNvPr>
          <p:cNvSpPr txBox="1"/>
          <p:nvPr/>
        </p:nvSpPr>
        <p:spPr>
          <a:xfrm>
            <a:off x="457200" y="1825625"/>
            <a:ext cx="5715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Precision-Recall Curve: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ROC/AUC but uses Precision instead of FPR (also known as Fallout)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Precision</a:t>
            </a:r>
            <a:r>
              <a:rPr lang="en-US" sz="2400" dirty="0"/>
              <a:t> is number of true positives out of all positive predictions </a:t>
            </a:r>
            <a:r>
              <a:rPr lang="en-US" sz="2400" b="1" dirty="0"/>
              <a:t>(TP/P)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Recall</a:t>
            </a:r>
            <a:r>
              <a:rPr lang="en-US" sz="2400" dirty="0"/>
              <a:t> is the number of true positives out of all true positives and false negatives </a:t>
            </a:r>
            <a:r>
              <a:rPr lang="en-US" sz="2400" b="1" dirty="0"/>
              <a:t>(TP/TP + FN)</a:t>
            </a:r>
          </a:p>
        </p:txBody>
      </p:sp>
    </p:spTree>
    <p:extLst>
      <p:ext uri="{BB962C8B-B14F-4D97-AF65-F5344CB8AC3E}">
        <p14:creationId xmlns:p14="http://schemas.microsoft.com/office/powerpoint/2010/main" val="423534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956D-11E4-AFAF-C115-3F0D162E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did the Model Learn?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03F25-FA20-5519-2E63-2DF9739F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8" y="470877"/>
            <a:ext cx="7168663" cy="5376497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85600D-478F-8D45-F9F1-FDF2A5CA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appropriate, we should visualize our model learning process as well as key target metrics</a:t>
            </a:r>
          </a:p>
        </p:txBody>
      </p:sp>
      <p:sp>
        <p:nvSpPr>
          <p:cNvPr id="9" name="AutoShape 10" descr="Comparison Graph depicting the accuracy vs. epoch of experimented ...">
            <a:extLst>
              <a:ext uri="{FF2B5EF4-FFF2-40B4-BE49-F238E27FC236}">
                <a16:creationId xmlns:a16="http://schemas.microsoft.com/office/drawing/2014/main" id="{60BB791E-430E-6DCC-1E9B-E7BB98BDE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458C-AC5B-46C8-4996-9BA8453B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Shapley Additive Values are a model agnostic method for interpreting model outputs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BD762-1D2B-D7C4-8DBD-EF3419FE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6146" name="Picture 2" descr="GitHub - slundberg/shap: A game theoretic approach to explain the output of any machine learning ...">
            <a:extLst>
              <a:ext uri="{FF2B5EF4-FFF2-40B4-BE49-F238E27FC236}">
                <a16:creationId xmlns:a16="http://schemas.microsoft.com/office/drawing/2014/main" id="{C05BC4C9-9EE2-952F-DD3E-AA588AB6405C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2039687"/>
            <a:ext cx="7073900" cy="38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9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426D-CBFB-785D-4348-937128B2B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4417337" cy="4225650"/>
          </a:xfrm>
        </p:spPr>
        <p:txBody>
          <a:bodyPr/>
          <a:lstStyle/>
          <a:p>
            <a:r>
              <a:rPr lang="en-US" dirty="0"/>
              <a:t>You can visualize the decision boundaries for a given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 lots of features you can use Principal Component Analysis (PCA) to create a 2D representation of the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077A1-6EFD-1751-41FA-66A66F6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the Model Work?</a:t>
            </a:r>
          </a:p>
        </p:txBody>
      </p:sp>
      <p:pic>
        <p:nvPicPr>
          <p:cNvPr id="2050" name="Picture 2" descr="data mining - Why are NLP and Machine Learning communities interested in deep learning? - Data ...">
            <a:extLst>
              <a:ext uri="{FF2B5EF4-FFF2-40B4-BE49-F238E27FC236}">
                <a16:creationId xmlns:a16="http://schemas.microsoft.com/office/drawing/2014/main" id="{9D24A009-CCD7-2714-7D43-FAA35F57CB4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0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FDE3-CA1B-91D2-F0AD-4580F652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model Looking at?:</a:t>
            </a:r>
          </a:p>
        </p:txBody>
      </p:sp>
      <p:pic>
        <p:nvPicPr>
          <p:cNvPr id="11266" name="Picture 2" descr="PyTorch 1.3 adds mobile, privacy, quantization, and named tensors | PyTorch">
            <a:extLst>
              <a:ext uri="{FF2B5EF4-FFF2-40B4-BE49-F238E27FC236}">
                <a16:creationId xmlns:a16="http://schemas.microsoft.com/office/drawing/2014/main" id="{317F60CD-7A2A-4A26-56D3-D083880F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6" y="1981729"/>
            <a:ext cx="6269477" cy="36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aptum for Bert Sentence Classification · Issue #249 · pytorch/captum · GitHub">
            <a:extLst>
              <a:ext uri="{FF2B5EF4-FFF2-40B4-BE49-F238E27FC236}">
                <a16:creationId xmlns:a16="http://schemas.microsoft.com/office/drawing/2014/main" id="{70A5B046-8CAD-085C-6BCC-146E55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91" y="1801831"/>
            <a:ext cx="4924143" cy="4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1C1B7-A684-332B-0ADC-8FC288F00F37}"/>
              </a:ext>
            </a:extLst>
          </p:cNvPr>
          <p:cNvSpPr txBox="1"/>
          <p:nvPr/>
        </p:nvSpPr>
        <p:spPr>
          <a:xfrm>
            <a:off x="1873770" y="564620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uses captum.ai for PyTorch</a:t>
            </a:r>
          </a:p>
        </p:txBody>
      </p:sp>
    </p:spTree>
    <p:extLst>
      <p:ext uri="{BB962C8B-B14F-4D97-AF65-F5344CB8AC3E}">
        <p14:creationId xmlns:p14="http://schemas.microsoft.com/office/powerpoint/2010/main" val="186312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D03B-DA7D-0F0E-74AE-9CFF7675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model tell us? -  Trees/Hierarchies</a:t>
            </a:r>
          </a:p>
        </p:txBody>
      </p:sp>
      <p:pic>
        <p:nvPicPr>
          <p:cNvPr id="3076" name="Picture 4" descr="Hierarchical Clustering Essentials - Unsupervised Machine Learning ...">
            <a:extLst>
              <a:ext uri="{FF2B5EF4-FFF2-40B4-BE49-F238E27FC236}">
                <a16:creationId xmlns:a16="http://schemas.microsoft.com/office/drawing/2014/main" id="{06097521-710B-7A04-57BF-D86BAE52B7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373" y="906949"/>
            <a:ext cx="4892309" cy="45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cision Tree In Machine Learning Explained With Examples Upgrad ...">
            <a:extLst>
              <a:ext uri="{FF2B5EF4-FFF2-40B4-BE49-F238E27FC236}">
                <a16:creationId xmlns:a16="http://schemas.microsoft.com/office/drawing/2014/main" id="{6A7AC448-674C-964B-7DDD-5FE3FBC545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154703"/>
            <a:ext cx="5901466" cy="41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6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  <a:endParaRPr lang="en-US" sz="8800" dirty="0"/>
          </a:p>
        </p:txBody>
      </p:sp>
      <p:pic>
        <p:nvPicPr>
          <p:cNvPr id="2" name="Graphic 1" descr="Document with solid fill">
            <a:extLst>
              <a:ext uri="{FF2B5EF4-FFF2-40B4-BE49-F238E27FC236}">
                <a16:creationId xmlns:a16="http://schemas.microsoft.com/office/drawing/2014/main" id="{1290F1E2-DFDC-E991-07BC-37111FE9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845508"/>
            <a:ext cx="1795382" cy="17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E6FB-A9F8-8FF4-749B-C431DE2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835" y="75414"/>
            <a:ext cx="8125905" cy="604495"/>
          </a:xfrm>
        </p:spPr>
        <p:txBody>
          <a:bodyPr anchor="b">
            <a:normAutofit/>
          </a:bodyPr>
          <a:lstStyle/>
          <a:p>
            <a:r>
              <a:rPr lang="en-US" sz="3600" spc="600" dirty="0"/>
              <a:t>Big Picture | ”Storytelling”</a:t>
            </a:r>
          </a:p>
        </p:txBody>
      </p:sp>
      <p:pic>
        <p:nvPicPr>
          <p:cNvPr id="6148" name="Picture 4" descr="What We Eat Makes a Difference">
            <a:extLst>
              <a:ext uri="{FF2B5EF4-FFF2-40B4-BE49-F238E27FC236}">
                <a16:creationId xmlns:a16="http://schemas.microsoft.com/office/drawing/2014/main" id="{A5769386-44B9-20A0-E647-92D5F5CAE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4"/>
          <a:stretch>
            <a:fillRect/>
          </a:stretch>
        </p:blipFill>
        <p:spPr bwMode="auto">
          <a:xfrm>
            <a:off x="392782" y="679909"/>
            <a:ext cx="11406433" cy="529786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ACFD-C2DA-C6DF-C0FF-03007BE2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Recommended Charts/Ideas</a:t>
            </a:r>
          </a:p>
        </p:txBody>
      </p:sp>
      <p:pic>
        <p:nvPicPr>
          <p:cNvPr id="7170" name="Picture 2" descr="Are Viewers Expecting a Story? Lightning Talk from the DATAcated Expo ...">
            <a:extLst>
              <a:ext uri="{FF2B5EF4-FFF2-40B4-BE49-F238E27FC236}">
                <a16:creationId xmlns:a16="http://schemas.microsoft.com/office/drawing/2014/main" id="{81F51A65-C664-9CC4-ECF2-9D377FDC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3780" y="1103363"/>
            <a:ext cx="6912643" cy="388836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46F9-4A1B-6CB2-0E22-BEA98157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Stick to bar-charts &amp; line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particular feature is important highlight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consistent theme across the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proper formatting and include labels where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context via footnotes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04" y="2131423"/>
            <a:ext cx="8906692" cy="259515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Why Visuals Matter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2FEE7FD0-B6B3-AFB5-4EA0-1BE39B8D0357}"/>
              </a:ext>
            </a:extLst>
          </p:cNvPr>
          <p:cNvSpPr/>
          <p:nvPr/>
        </p:nvSpPr>
        <p:spPr>
          <a:xfrm>
            <a:off x="8627846" y="2307759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3E793C2B-0B87-3A50-33D5-5081F4A0BADC}"/>
              </a:ext>
            </a:extLst>
          </p:cNvPr>
          <p:cNvSpPr/>
          <p:nvPr/>
        </p:nvSpPr>
        <p:spPr>
          <a:xfrm>
            <a:off x="9007121" y="2698518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B21-71ED-7190-4B92-5EB3FC4A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Avoid</a:t>
            </a:r>
            <a:r>
              <a:rPr lang="en-US" dirty="0"/>
              <a:t> </a:t>
            </a:r>
            <a:r>
              <a:rPr lang="en-US" sz="4000" dirty="0"/>
              <a:t>These…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42EB1-A77B-3F2F-162C-A674024BF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time and place for charts of all kinds, but some charts work better than others (generally…)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Charts that make it difficult to visually understand relationships (e.g. area charts of any kind) should be avoided unless perfectly suited to the message you’re conveying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color purposely</a:t>
            </a:r>
            <a:r>
              <a:rPr lang="en-US" dirty="0"/>
              <a:t> and avoid oversaturating the page with </a:t>
            </a:r>
            <a:r>
              <a:rPr lang="en-US" i="1" dirty="0"/>
              <a:t>noise</a:t>
            </a:r>
          </a:p>
        </p:txBody>
      </p:sp>
      <p:pic>
        <p:nvPicPr>
          <p:cNvPr id="8196" name="Picture 4" descr="Pie Chart - Examples, Formula, Definition, Making">
            <a:extLst>
              <a:ext uri="{FF2B5EF4-FFF2-40B4-BE49-F238E27FC236}">
                <a16:creationId xmlns:a16="http://schemas.microsoft.com/office/drawing/2014/main" id="{D13C3206-1F09-14DC-492F-C9DCE4E2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74" y="474257"/>
            <a:ext cx="2967660" cy="31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raph, chart, 3D. ~ Web Elements ~ Creative Market">
            <a:extLst>
              <a:ext uri="{FF2B5EF4-FFF2-40B4-BE49-F238E27FC236}">
                <a16:creationId xmlns:a16="http://schemas.microsoft.com/office/drawing/2014/main" id="{8CCAB631-A3F1-03A5-D532-67E4B4C0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600" y="279400"/>
            <a:ext cx="3329399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93750-606B-CB5A-7F51-7ED9E4DEA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14" y="4287950"/>
            <a:ext cx="4313768" cy="2306371"/>
          </a:xfrm>
          <a:prstGeom prst="rect">
            <a:avLst/>
          </a:prstGeom>
        </p:spPr>
      </p:pic>
      <p:pic>
        <p:nvPicPr>
          <p:cNvPr id="8206" name="Picture 14" descr="Python Charts - Radar Charts in Matplotlib">
            <a:extLst>
              <a:ext uri="{FF2B5EF4-FFF2-40B4-BE49-F238E27FC236}">
                <a16:creationId xmlns:a16="http://schemas.microsoft.com/office/drawing/2014/main" id="{26E68D4A-1299-F5DB-7034-0EE0DB99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028" y="3403177"/>
            <a:ext cx="3093979" cy="25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55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B9CA-3A0C-66E9-3FAF-2ACC266C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Extra Display Types!</a:t>
            </a:r>
          </a:p>
        </p:txBody>
      </p:sp>
      <p:pic>
        <p:nvPicPr>
          <p:cNvPr id="1028" name="Picture 4" descr="What is Sankey Diagram in Data Visualization | Data Science PR">
            <a:extLst>
              <a:ext uri="{FF2B5EF4-FFF2-40B4-BE49-F238E27FC236}">
                <a16:creationId xmlns:a16="http://schemas.microsoft.com/office/drawing/2014/main" id="{42A9DCD0-276E-59EC-5688-09E4646A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16" y="2109662"/>
            <a:ext cx="5135082" cy="37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nnel Chart | Data Viz Project">
            <a:extLst>
              <a:ext uri="{FF2B5EF4-FFF2-40B4-BE49-F238E27FC236}">
                <a16:creationId xmlns:a16="http://schemas.microsoft.com/office/drawing/2014/main" id="{1BB8AD02-B75E-65C6-B8E6-6CA4CD4A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4347" y="76733"/>
            <a:ext cx="4444679" cy="274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rvival Analysis with R">
            <a:extLst>
              <a:ext uri="{FF2B5EF4-FFF2-40B4-BE49-F238E27FC236}">
                <a16:creationId xmlns:a16="http://schemas.microsoft.com/office/drawing/2014/main" id="{A7A42442-900A-44C1-A138-7E08A458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14" y="3053848"/>
            <a:ext cx="3962139" cy="283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F8F9C-08FA-874C-B8E0-10FC912BA314}"/>
              </a:ext>
            </a:extLst>
          </p:cNvPr>
          <p:cNvSpPr txBox="1"/>
          <p:nvPr/>
        </p:nvSpPr>
        <p:spPr>
          <a:xfrm>
            <a:off x="575035" y="1140643"/>
            <a:ext cx="60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⚠ USE WITH CAUTION 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6CEB4-5B26-E3E4-8A4B-427C1AD1EE4B}"/>
              </a:ext>
            </a:extLst>
          </p:cNvPr>
          <p:cNvSpPr txBox="1"/>
          <p:nvPr/>
        </p:nvSpPr>
        <p:spPr>
          <a:xfrm>
            <a:off x="575035" y="1602308"/>
            <a:ext cx="537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be difficult to understand for your audience!</a:t>
            </a:r>
          </a:p>
        </p:txBody>
      </p:sp>
    </p:spTree>
    <p:extLst>
      <p:ext uri="{BB962C8B-B14F-4D97-AF65-F5344CB8AC3E}">
        <p14:creationId xmlns:p14="http://schemas.microsoft.com/office/powerpoint/2010/main" val="289475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Key Performance Indicators (KPIs)</a:t>
            </a:r>
          </a:p>
          <a:p>
            <a:r>
              <a:rPr lang="en-US" sz="3200" dirty="0"/>
              <a:t>Basic Charts work Best (Lines &amp; Bars)</a:t>
            </a:r>
          </a:p>
          <a:p>
            <a:r>
              <a:rPr lang="en-US" sz="3200" dirty="0"/>
              <a:t>Maintain consistent schemes throughout any report</a:t>
            </a:r>
          </a:p>
          <a:p>
            <a:r>
              <a:rPr lang="en-US" sz="3200" dirty="0"/>
              <a:t>Add any important discoveries as footnotes within report</a:t>
            </a:r>
          </a:p>
          <a:p>
            <a:r>
              <a:rPr lang="en-US" sz="3200" dirty="0"/>
              <a:t>Anticipate potential end user questions and investigations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Consider…</a:t>
            </a:r>
          </a:p>
        </p:txBody>
      </p:sp>
    </p:spTree>
    <p:extLst>
      <p:ext uri="{BB962C8B-B14F-4D97-AF65-F5344CB8AC3E}">
        <p14:creationId xmlns:p14="http://schemas.microsoft.com/office/powerpoint/2010/main" val="173836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32DF-9A56-3838-DF68-C88C7530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865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ALWAYS</a:t>
            </a:r>
            <a:r>
              <a:rPr lang="en-US" sz="4000" dirty="0"/>
              <a:t> keep the </a:t>
            </a:r>
            <a:r>
              <a:rPr lang="en-US" sz="4000" u="sng" dirty="0"/>
              <a:t>End User</a:t>
            </a:r>
            <a:r>
              <a:rPr lang="en-US" sz="4000" dirty="0"/>
              <a:t> in mind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Make sure you </a:t>
            </a:r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understand your data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Your work is a platform </a:t>
            </a:r>
            <a:r>
              <a:rPr lang="en-US" sz="4000" dirty="0"/>
              <a:t>for others to make decisions 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8181C-38E8-3EE1-377C-71B8ABDC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234690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AFCC-B41B-3057-6785-73F62DAB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608" y="1443618"/>
            <a:ext cx="5527659" cy="2577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Useful Tools </a:t>
            </a:r>
            <a:br>
              <a:rPr lang="en-US" sz="6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&amp; Resources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B93C267C-B0B5-CD5D-17D8-0DD7A94AABA0}"/>
              </a:ext>
            </a:extLst>
          </p:cNvPr>
          <p:cNvSpPr/>
          <p:nvPr/>
        </p:nvSpPr>
        <p:spPr>
          <a:xfrm>
            <a:off x="9039846" y="2099920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Tools">
            <a:extLst>
              <a:ext uri="{FF2B5EF4-FFF2-40B4-BE49-F238E27FC236}">
                <a16:creationId xmlns:a16="http://schemas.microsoft.com/office/drawing/2014/main" id="{F8951A76-8C97-8F72-B340-F925D90C6D37}"/>
              </a:ext>
            </a:extLst>
          </p:cNvPr>
          <p:cNvSpPr/>
          <p:nvPr/>
        </p:nvSpPr>
        <p:spPr>
          <a:xfrm>
            <a:off x="9449346" y="2509420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61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C414-5ED9-0B79-5ABF-BCD86E404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54" y="-35291"/>
            <a:ext cx="11282363" cy="1503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</a:rPr>
              <a:t>Py</a:t>
            </a: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thon</a:t>
            </a:r>
          </a:p>
        </p:txBody>
      </p:sp>
      <p:pic>
        <p:nvPicPr>
          <p:cNvPr id="15364" name="Picture 4" descr="Discussion of seaborn logo · Issue #2243 · mwaskom/seaborn · GitHub">
            <a:extLst>
              <a:ext uri="{FF2B5EF4-FFF2-40B4-BE49-F238E27FC236}">
                <a16:creationId xmlns:a16="http://schemas.microsoft.com/office/drawing/2014/main" id="{32ACEA7B-4265-7B3C-BB3A-98300D8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6403" y="1588257"/>
            <a:ext cx="2371666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lotly Dash — Everything You Need To Know | by Stephen Kilcommins | Mar, 2021 | DataDrivenInvestor">
            <a:extLst>
              <a:ext uri="{FF2B5EF4-FFF2-40B4-BE49-F238E27FC236}">
                <a16:creationId xmlns:a16="http://schemas.microsoft.com/office/drawing/2014/main" id="{5B7FF824-6D68-A54B-CD5A-76F615DE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780" y="1267960"/>
            <a:ext cx="3162221" cy="23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E4D10F8-3C1A-BA47-9A42-3CA637D9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319" y="2101143"/>
            <a:ext cx="3864658" cy="7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Logo">
            <a:extLst>
              <a:ext uri="{FF2B5EF4-FFF2-40B4-BE49-F238E27FC236}">
                <a16:creationId xmlns:a16="http://schemas.microsoft.com/office/drawing/2014/main" id="{B84A02FC-16EB-0F9C-D6BF-6713330C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3731011"/>
            <a:ext cx="1314851" cy="220894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370" name="Picture 10" descr="Introduction to Captum — A model interpretability library for PyTorch | by PyTorch | PyTorch ...">
            <a:extLst>
              <a:ext uri="{FF2B5EF4-FFF2-40B4-BE49-F238E27FC236}">
                <a16:creationId xmlns:a16="http://schemas.microsoft.com/office/drawing/2014/main" id="{21C7E824-753A-CFC3-CDB1-7801CA39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07" y="4471645"/>
            <a:ext cx="4212272" cy="11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02FA25-DAE6-1812-EEFC-9504E8F17E16}"/>
              </a:ext>
            </a:extLst>
          </p:cNvPr>
          <p:cNvGrpSpPr/>
          <p:nvPr/>
        </p:nvGrpSpPr>
        <p:grpSpPr>
          <a:xfrm>
            <a:off x="2916336" y="3830055"/>
            <a:ext cx="1842712" cy="2097138"/>
            <a:chOff x="2623691" y="3698265"/>
            <a:chExt cx="1842712" cy="2097138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D391F0D9-0B09-18A5-6120-8BEBCBBD6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849" y="3698265"/>
              <a:ext cx="1152525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F786CC-989F-FA4A-D136-533BA71822DB}"/>
                </a:ext>
              </a:extLst>
            </p:cNvPr>
            <p:cNvSpPr txBox="1"/>
            <p:nvPr/>
          </p:nvSpPr>
          <p:spPr>
            <a:xfrm>
              <a:off x="2623691" y="4964406"/>
              <a:ext cx="1842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92D050"/>
                  </a:solidFill>
                  <a:highlight>
                    <a:srgbClr val="000000"/>
                  </a:highlight>
                </a:rPr>
                <a:t> lime</a:t>
              </a:r>
              <a:r>
                <a:rPr lang="en-US" sz="4800" dirty="0">
                  <a:solidFill>
                    <a:schemeClr val="accent4">
                      <a:lumMod val="10000"/>
                    </a:schemeClr>
                  </a:solidFill>
                  <a:highlight>
                    <a:srgbClr val="000000"/>
                  </a:highlight>
                </a:rPr>
                <a:t>.</a:t>
              </a:r>
              <a:r>
                <a:rPr lang="en-US" sz="4800" dirty="0">
                  <a:solidFill>
                    <a:srgbClr val="92D050"/>
                  </a:solidFill>
                  <a:highlight>
                    <a:srgbClr val="000000"/>
                  </a:highligh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71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6674-9E05-D2B5-FE8D-8D19F77B10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5817" y="189480"/>
            <a:ext cx="6828183" cy="996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5400" dirty="0">
                <a:solidFill>
                  <a:schemeClr val="tx2"/>
                </a:solidFill>
              </a:rPr>
              <a:t>usiness 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5400" dirty="0">
                <a:solidFill>
                  <a:schemeClr val="tx2"/>
                </a:solidFill>
              </a:rPr>
              <a:t>ntelligence</a:t>
            </a:r>
          </a:p>
        </p:txBody>
      </p:sp>
      <p:pic>
        <p:nvPicPr>
          <p:cNvPr id="14342" name="Picture 6" descr="Tableau Fundamentals: An Introduction to Dashboards and Distribution">
            <a:extLst>
              <a:ext uri="{FF2B5EF4-FFF2-40B4-BE49-F238E27FC236}">
                <a16:creationId xmlns:a16="http://schemas.microsoft.com/office/drawing/2014/main" id="{7BDF908E-EA9D-F421-DAC0-47D13235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930" y="1632822"/>
            <a:ext cx="3499874" cy="27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Free Power BI Templates">
            <a:extLst>
              <a:ext uri="{FF2B5EF4-FFF2-40B4-BE49-F238E27FC236}">
                <a16:creationId xmlns:a16="http://schemas.microsoft.com/office/drawing/2014/main" id="{B66E4EC8-3B3F-7497-EF5F-59796AA3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493" y="1632822"/>
            <a:ext cx="3748806" cy="27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ableau Desktop Review | PCMag">
            <a:extLst>
              <a:ext uri="{FF2B5EF4-FFF2-40B4-BE49-F238E27FC236}">
                <a16:creationId xmlns:a16="http://schemas.microsoft.com/office/drawing/2014/main" id="{04E57630-6ABA-1073-0E06-ACCB80AF9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" t="24209" r="1118" b="22963"/>
          <a:stretch/>
        </p:blipFill>
        <p:spPr bwMode="auto">
          <a:xfrm>
            <a:off x="1811152" y="4447972"/>
            <a:ext cx="3560652" cy="10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907F506-3EEC-98CF-DD29-C6B5EB70B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000" r="7933" b="16611"/>
          <a:stretch/>
        </p:blipFill>
        <p:spPr bwMode="auto">
          <a:xfrm>
            <a:off x="5951493" y="4480578"/>
            <a:ext cx="3779429" cy="9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10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36A4-CC63-7C96-CD23-6CE63F8DF1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1037" y="1433182"/>
            <a:ext cx="5414963" cy="2784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</a:rPr>
              <a:t>Web-App Frameworks</a:t>
            </a:r>
          </a:p>
        </p:txBody>
      </p:sp>
      <p:pic>
        <p:nvPicPr>
          <p:cNvPr id="5124" name="Picture 4" descr="Django - Full Stack Python">
            <a:extLst>
              <a:ext uri="{FF2B5EF4-FFF2-40B4-BE49-F238E27FC236}">
                <a16:creationId xmlns:a16="http://schemas.microsoft.com/office/drawing/2014/main" id="{DCDB078B-B3D7-0613-75EB-3ADEB49B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38" y="346347"/>
            <a:ext cx="3715079" cy="129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wnload Flask Logo - Flask Python Icon PNG Image with No Background ...">
            <a:extLst>
              <a:ext uri="{FF2B5EF4-FFF2-40B4-BE49-F238E27FC236}">
                <a16:creationId xmlns:a16="http://schemas.microsoft.com/office/drawing/2014/main" id="{51CC0192-9A6A-ECD5-6F7B-6FBF0CCD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13" y="293158"/>
            <a:ext cx="2312987" cy="29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ntwicklung einer REST-API mit Python &amp; dem FastAPI-Modul | HelloCoding">
            <a:extLst>
              <a:ext uri="{FF2B5EF4-FFF2-40B4-BE49-F238E27FC236}">
                <a16:creationId xmlns:a16="http://schemas.microsoft.com/office/drawing/2014/main" id="{63F90D2B-9A89-1A42-1CAE-3914970E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77" y="3519759"/>
            <a:ext cx="4620423" cy="16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treamlit and Python Modules | iSticktoit.net">
            <a:extLst>
              <a:ext uri="{FF2B5EF4-FFF2-40B4-BE49-F238E27FC236}">
                <a16:creationId xmlns:a16="http://schemas.microsoft.com/office/drawing/2014/main" id="{446F99CE-856B-5831-FDCD-55432141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38" y="4915556"/>
            <a:ext cx="5749543" cy="15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itHub - d3/d3-logo: D3 brand assets.">
            <a:extLst>
              <a:ext uri="{FF2B5EF4-FFF2-40B4-BE49-F238E27FC236}">
                <a16:creationId xmlns:a16="http://schemas.microsoft.com/office/drawing/2014/main" id="{D3527073-76D2-1783-1957-44B4B53B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20768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6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FD575B-4C7B-53E5-06F4-2F8EAC2C4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965060"/>
              </p:ext>
            </p:extLst>
          </p:nvPr>
        </p:nvGraphicFramePr>
        <p:xfrm>
          <a:off x="381000" y="1216025"/>
          <a:ext cx="11430000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FECB32-61AB-30F8-77D6-FB641695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968993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9D26C-DB0A-CC8A-02CD-70A2567E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E0D26-D2FB-FCF8-4B68-E0C89DC5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189885"/>
          </a:xfrm>
        </p:spPr>
        <p:txBody>
          <a:bodyPr>
            <a:normAutofit/>
          </a:bodyPr>
          <a:lstStyle/>
          <a:p>
            <a:r>
              <a:rPr lang="en-US" dirty="0"/>
              <a:t>Adrian Gallard | Digital Learning Data Analyst</a:t>
            </a:r>
          </a:p>
          <a:p>
            <a:r>
              <a:rPr lang="en-US" dirty="0">
                <a:hlinkClick r:id="rId2"/>
              </a:rPr>
              <a:t>agallard3@gatech.com</a:t>
            </a:r>
            <a:endParaRPr lang="en-US" dirty="0"/>
          </a:p>
          <a:p>
            <a:r>
              <a:rPr lang="en-US" dirty="0">
                <a:hlinkClick r:id="rId3"/>
              </a:rPr>
              <a:t>https://github.com/ajgallard/vip</a:t>
            </a:r>
            <a:r>
              <a:rPr lang="en-US" dirty="0"/>
              <a:t> </a:t>
            </a:r>
          </a:p>
        </p:txBody>
      </p:sp>
      <p:pic>
        <p:nvPicPr>
          <p:cNvPr id="3" name="Picture 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5882FCC-881D-06F6-70E1-0713C372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54" y="1846216"/>
            <a:ext cx="2065256" cy="2065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4C73B-FC4B-2EED-E080-80D690E363F0}"/>
              </a:ext>
            </a:extLst>
          </p:cNvPr>
          <p:cNvSpPr txBox="1"/>
          <p:nvPr/>
        </p:nvSpPr>
        <p:spPr>
          <a:xfrm>
            <a:off x="8248453" y="3748871"/>
            <a:ext cx="2065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Repo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6DA752-22D9-8977-29D5-98C5FC49F325}"/>
              </a:ext>
            </a:extLst>
          </p:cNvPr>
          <p:cNvSpPr/>
          <p:nvPr/>
        </p:nvSpPr>
        <p:spPr>
          <a:xfrm>
            <a:off x="7526911" y="1508289"/>
            <a:ext cx="3355942" cy="3026004"/>
          </a:xfrm>
          <a:prstGeom prst="ellipse">
            <a:avLst/>
          </a:prstGeom>
          <a:noFill/>
          <a:ln w="57150"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8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vs. Machine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61D0B8-240C-C19C-BEDB-2DB0F9E4F8BE}"/>
              </a:ext>
            </a:extLst>
          </p:cNvPr>
          <p:cNvSpPr txBox="1">
            <a:spLocks/>
          </p:cNvSpPr>
          <p:nvPr/>
        </p:nvSpPr>
        <p:spPr>
          <a:xfrm>
            <a:off x="971274" y="1208432"/>
            <a:ext cx="5157787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Human</a:t>
            </a:r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BB4C926-125B-C03C-F0A5-3EE6BA87C28C}"/>
              </a:ext>
            </a:extLst>
          </p:cNvPr>
          <p:cNvSpPr txBox="1">
            <a:spLocks/>
          </p:cNvSpPr>
          <p:nvPr/>
        </p:nvSpPr>
        <p:spPr>
          <a:xfrm>
            <a:off x="971274" y="2561881"/>
            <a:ext cx="5157787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seeing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into objects</a:t>
            </a:r>
          </a:p>
          <a:p>
            <a:r>
              <a:rPr lang="en-US" dirty="0"/>
              <a:t>Understands space &amp; time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CB57399-CFF0-11CD-8A1B-690272AF3072}"/>
              </a:ext>
            </a:extLst>
          </p:cNvPr>
          <p:cNvSpPr txBox="1">
            <a:spLocks/>
          </p:cNvSpPr>
          <p:nvPr/>
        </p:nvSpPr>
        <p:spPr>
          <a:xfrm>
            <a:off x="6303686" y="1280769"/>
            <a:ext cx="5183188" cy="1150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Machine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2DB8B30E-E4EC-0B90-A1FC-B7F514A93FD3}"/>
              </a:ext>
            </a:extLst>
          </p:cNvPr>
          <p:cNvSpPr txBox="1">
            <a:spLocks/>
          </p:cNvSpPr>
          <p:nvPr/>
        </p:nvSpPr>
        <p:spPr>
          <a:xfrm>
            <a:off x="6303686" y="2561881"/>
            <a:ext cx="5183188" cy="308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at “</a:t>
            </a:r>
            <a:r>
              <a:rPr lang="en-US" b="1" dirty="0"/>
              <a:t>reading</a:t>
            </a:r>
            <a:r>
              <a:rPr lang="en-US" dirty="0"/>
              <a:t>” data</a:t>
            </a:r>
          </a:p>
          <a:p>
            <a:r>
              <a:rPr lang="en-US" dirty="0"/>
              <a:t>Needs data formatted in rows and columns</a:t>
            </a:r>
          </a:p>
          <a:p>
            <a:r>
              <a:rPr lang="en-US" dirty="0"/>
              <a:t>Doesn’t have any inherent understanding of data</a:t>
            </a:r>
          </a:p>
        </p:txBody>
      </p:sp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1C886F83-108C-8977-F3FC-B401E58D4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655" y="1417995"/>
            <a:ext cx="914400" cy="914400"/>
          </a:xfrm>
          <a:prstGeom prst="rect">
            <a:avLst/>
          </a:prstGeom>
        </p:spPr>
      </p:pic>
      <p:pic>
        <p:nvPicPr>
          <p:cNvPr id="11" name="Graphic 10" descr="Robot Hand with solid fill">
            <a:extLst>
              <a:ext uri="{FF2B5EF4-FFF2-40B4-BE49-F238E27FC236}">
                <a16:creationId xmlns:a16="http://schemas.microsoft.com/office/drawing/2014/main" id="{E1365953-7D8F-6AE4-381F-B3882AC4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280" y="1326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E3F657E-A944-5607-CBC0-4DB14D077CB0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/>
              <a:t>Anscombe’s Quartet</a:t>
            </a:r>
          </a:p>
        </p:txBody>
      </p:sp>
      <p:pic>
        <p:nvPicPr>
          <p:cNvPr id="3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31A52A8A-A641-C87E-FAD1-3AFBE33B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10" y="1468266"/>
            <a:ext cx="5167312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8E027-3CE6-9477-8C4F-17A2A984FD69}"/>
              </a:ext>
            </a:extLst>
          </p:cNvPr>
          <p:cNvSpPr txBox="1"/>
          <p:nvPr/>
        </p:nvSpPr>
        <p:spPr>
          <a:xfrm>
            <a:off x="1094616" y="1690688"/>
            <a:ext cx="15029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Regression Fits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67F6F-850B-2570-57E2-84678A7C2914}"/>
              </a:ext>
            </a:extLst>
          </p:cNvPr>
          <p:cNvSpPr txBox="1"/>
          <p:nvPr/>
        </p:nvSpPr>
        <p:spPr>
          <a:xfrm>
            <a:off x="1173443" y="4197816"/>
            <a:ext cx="150297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1DC98-34C1-AFBD-7E70-362DAFFB6D77}"/>
              </a:ext>
            </a:extLst>
          </p:cNvPr>
          <p:cNvSpPr txBox="1"/>
          <p:nvPr/>
        </p:nvSpPr>
        <p:spPr>
          <a:xfrm>
            <a:off x="9156890" y="1829187"/>
            <a:ext cx="21073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is Non-Linear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82B09-2832-96D8-F596-E953397ACBDE}"/>
              </a:ext>
            </a:extLst>
          </p:cNvPr>
          <p:cNvSpPr txBox="1"/>
          <p:nvPr/>
        </p:nvSpPr>
        <p:spPr>
          <a:xfrm>
            <a:off x="9072808" y="4197816"/>
            <a:ext cx="258316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contains outliers </a:t>
            </a:r>
          </a:p>
          <a:p>
            <a:r>
              <a:rPr lang="en-US" dirty="0"/>
              <a:t>(from another angle)</a:t>
            </a:r>
          </a:p>
        </p:txBody>
      </p:sp>
      <p:sp>
        <p:nvSpPr>
          <p:cNvPr id="8" name="Right Arrow 8">
            <a:extLst>
              <a:ext uri="{FF2B5EF4-FFF2-40B4-BE49-F238E27FC236}">
                <a16:creationId xmlns:a16="http://schemas.microsoft.com/office/drawing/2014/main" id="{5E764A95-10A5-53D8-65EA-FF870F7F4B85}"/>
              </a:ext>
            </a:extLst>
          </p:cNvPr>
          <p:cNvSpPr/>
          <p:nvPr/>
        </p:nvSpPr>
        <p:spPr>
          <a:xfrm rot="2019169">
            <a:off x="2678677" y="2382193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F179267B-061C-8CC1-F1B4-F686C57B5EF7}"/>
              </a:ext>
            </a:extLst>
          </p:cNvPr>
          <p:cNvSpPr/>
          <p:nvPr/>
        </p:nvSpPr>
        <p:spPr>
          <a:xfrm rot="8618545">
            <a:off x="8119465" y="2217858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11">
            <a:extLst>
              <a:ext uri="{FF2B5EF4-FFF2-40B4-BE49-F238E27FC236}">
                <a16:creationId xmlns:a16="http://schemas.microsoft.com/office/drawing/2014/main" id="{16742F4D-96F2-CA1D-DADD-354B10F060B2}"/>
              </a:ext>
            </a:extLst>
          </p:cNvPr>
          <p:cNvSpPr/>
          <p:nvPr/>
        </p:nvSpPr>
        <p:spPr>
          <a:xfrm rot="176509">
            <a:off x="2755812" y="4843155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14DCE21-FD2A-87A8-BF40-8A891620208B}"/>
              </a:ext>
            </a:extLst>
          </p:cNvPr>
          <p:cNvSpPr/>
          <p:nvPr/>
        </p:nvSpPr>
        <p:spPr>
          <a:xfrm rot="9288839">
            <a:off x="8112864" y="4706271"/>
            <a:ext cx="870818" cy="5559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8D9B9-9E73-9672-94DF-825683A85050}"/>
              </a:ext>
            </a:extLst>
          </p:cNvPr>
          <p:cNvSpPr txBox="1"/>
          <p:nvPr/>
        </p:nvSpPr>
        <p:spPr>
          <a:xfrm>
            <a:off x="3244536" y="1059721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0906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6292317-81E1-7AA6-ECC6-9C585698CA08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sz="4400" dirty="0" err="1"/>
              <a:t>Datasaurus</a:t>
            </a:r>
            <a:r>
              <a:rPr lang="en-US" sz="4400" dirty="0"/>
              <a:t> &amp; Friends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D1D6D88-B9FD-F7CF-D43A-CF7C1C1B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846" y="1690688"/>
            <a:ext cx="6844202" cy="4277626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0B824B9F-8F66-E29B-2391-B8CB4FF02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" t="5202" r="28496" b="5139"/>
          <a:stretch/>
        </p:blipFill>
        <p:spPr>
          <a:xfrm>
            <a:off x="7435294" y="1884405"/>
            <a:ext cx="4621427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C25F4-F72C-C6C7-68D5-1DE5DE116A83}"/>
              </a:ext>
            </a:extLst>
          </p:cNvPr>
          <p:cNvSpPr txBox="1"/>
          <p:nvPr/>
        </p:nvSpPr>
        <p:spPr>
          <a:xfrm>
            <a:off x="3239773" y="1027906"/>
            <a:ext cx="515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ARE NOT ENOUGH!!!</a:t>
            </a:r>
          </a:p>
        </p:txBody>
      </p:sp>
    </p:spTree>
    <p:extLst>
      <p:ext uri="{BB962C8B-B14F-4D97-AF65-F5344CB8AC3E}">
        <p14:creationId xmlns:p14="http://schemas.microsoft.com/office/powerpoint/2010/main" val="2182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664611-D9FE-505C-5E4B-9378131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00" y="620350"/>
            <a:ext cx="7071921" cy="45510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Interpret</a:t>
            </a:r>
            <a:b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Report</a:t>
            </a:r>
          </a:p>
        </p:txBody>
      </p:sp>
      <p:sp>
        <p:nvSpPr>
          <p:cNvPr id="5" name="Round Diagonal Corner Rectangle 3">
            <a:extLst>
              <a:ext uri="{FF2B5EF4-FFF2-40B4-BE49-F238E27FC236}">
                <a16:creationId xmlns:a16="http://schemas.microsoft.com/office/drawing/2014/main" id="{68FF6482-BD49-38D7-B994-084BE89B6F9C}"/>
              </a:ext>
            </a:extLst>
          </p:cNvPr>
          <p:cNvSpPr/>
          <p:nvPr/>
        </p:nvSpPr>
        <p:spPr>
          <a:xfrm>
            <a:off x="9341076" y="2486386"/>
            <a:ext cx="1921500" cy="19215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6C2B7-B24E-9C93-54A2-EC6583E7065E}"/>
              </a:ext>
            </a:extLst>
          </p:cNvPr>
          <p:cNvSpPr/>
          <p:nvPr/>
        </p:nvSpPr>
        <p:spPr>
          <a:xfrm>
            <a:off x="9750576" y="2895886"/>
            <a:ext cx="1102500" cy="1102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Graphic 8" descr="Compass with solid fill">
            <a:extLst>
              <a:ext uri="{FF2B5EF4-FFF2-40B4-BE49-F238E27FC236}">
                <a16:creationId xmlns:a16="http://schemas.microsoft.com/office/drawing/2014/main" id="{9A006104-11C5-2CA3-7FF0-4C416398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487" y="1154243"/>
            <a:ext cx="1094715" cy="1094715"/>
          </a:xfrm>
          <a:prstGeom prst="rect">
            <a:avLst/>
          </a:prstGeom>
        </p:spPr>
      </p:pic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C53303E0-8363-89D9-462E-866E0D182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2002" y="2682638"/>
            <a:ext cx="914400" cy="914400"/>
          </a:xfrm>
          <a:prstGeom prst="rect">
            <a:avLst/>
          </a:prstGeom>
        </p:spPr>
      </p:pic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00FE2C87-AED4-7096-B89E-FFE8207FC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6500" y="40307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0" name="Content Placeholder 2">
            <a:extLst>
              <a:ext uri="{FF2B5EF4-FFF2-40B4-BE49-F238E27FC236}">
                <a16:creationId xmlns:a16="http://schemas.microsoft.com/office/drawing/2014/main" id="{D90805BE-18C6-5F80-DB34-868ABC6E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196472"/>
              </p:ext>
            </p:extLst>
          </p:nvPr>
        </p:nvGraphicFramePr>
        <p:xfrm>
          <a:off x="2281472" y="1216025"/>
          <a:ext cx="9529527" cy="422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6DDBAF-F288-7F28-A06A-95A45E8D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Explore, Interpret, Report</a:t>
            </a:r>
          </a:p>
        </p:txBody>
      </p:sp>
      <p:pic>
        <p:nvPicPr>
          <p:cNvPr id="3" name="Graphic 2" descr="Compass with solid fill">
            <a:extLst>
              <a:ext uri="{FF2B5EF4-FFF2-40B4-BE49-F238E27FC236}">
                <a16:creationId xmlns:a16="http://schemas.microsoft.com/office/drawing/2014/main" id="{CAB8E677-8ED1-82A0-FA3A-041F3E062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939" y="1216025"/>
            <a:ext cx="1094715" cy="1094715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B586E9F3-7F89-126C-FB69-043130B4E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994" y="2656892"/>
            <a:ext cx="1256049" cy="1256049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ED566EC1-ACFA-E14D-0BFC-47C4253CFB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111" y="4259093"/>
            <a:ext cx="1043814" cy="10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09D9E-C763-B3E5-C25E-5739597D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445623"/>
            <a:ext cx="8906692" cy="259515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</a:t>
            </a:r>
            <a:endParaRPr lang="en-US" sz="8800" dirty="0"/>
          </a:p>
        </p:txBody>
      </p:sp>
      <p:pic>
        <p:nvPicPr>
          <p:cNvPr id="8" name="Graphic 7" descr="Compass with solid fill">
            <a:extLst>
              <a:ext uri="{FF2B5EF4-FFF2-40B4-BE49-F238E27FC236}">
                <a16:creationId xmlns:a16="http://schemas.microsoft.com/office/drawing/2014/main" id="{6C4C0158-1D30-374F-5720-16C2FC80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502" y="1676249"/>
            <a:ext cx="2133900" cy="21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4281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Tech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Tech" id="{944D054A-4175-4E35-A300-3209FA320B77}" vid="{D1C25501-964D-40BB-A6E7-F3833BB83D86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FAFD1CBFD67749A33488AEDB8067C4" ma:contentTypeVersion="15" ma:contentTypeDescription="Create a new document." ma:contentTypeScope="" ma:versionID="36bed77370a8940fee992e43a4d49909">
  <xsd:schema xmlns:xsd="http://www.w3.org/2001/XMLSchema" xmlns:xs="http://www.w3.org/2001/XMLSchema" xmlns:p="http://schemas.microsoft.com/office/2006/metadata/properties" xmlns:ns3="df8b1b71-3959-4938-b8a5-d70d880a08af" xmlns:ns4="2f464eca-4fe0-4589-8e47-9f12eb30808d" targetNamespace="http://schemas.microsoft.com/office/2006/metadata/properties" ma:root="true" ma:fieldsID="1c6bdce21d9820715094632efb05bff3" ns3:_="" ns4:_="">
    <xsd:import namespace="df8b1b71-3959-4938-b8a5-d70d880a08af"/>
    <xsd:import namespace="2f464eca-4fe0-4589-8e47-9f12eb30808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b1b71-3959-4938-b8a5-d70d880a08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4eca-4fe0-4589-8e47-9f12eb3080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4eca-4fe0-4589-8e47-9f12eb30808d" xsi:nil="true"/>
  </documentManagement>
</p:properties>
</file>

<file path=customXml/itemProps1.xml><?xml version="1.0" encoding="utf-8"?>
<ds:datastoreItem xmlns:ds="http://schemas.openxmlformats.org/officeDocument/2006/customXml" ds:itemID="{72966404-DB02-4295-9B24-1995EDF0D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8b1b71-3959-4938-b8a5-d70d880a08af"/>
    <ds:schemaRef ds:uri="2f464eca-4fe0-4589-8e47-9f12eb3080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B011F9-56F0-4DB8-AE28-1C2E30AF10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99978E-1747-4AE9-99F4-BAC34F39604B}">
  <ds:schemaRefs>
    <ds:schemaRef ds:uri="http://www.w3.org/XML/1998/namespace"/>
    <ds:schemaRef ds:uri="http://purl.org/dc/terms/"/>
    <ds:schemaRef ds:uri="2f464eca-4fe0-4589-8e47-9f12eb30808d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f8b1b71-3959-4938-b8a5-d70d880a08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GeorgiaTech</Template>
  <TotalTime>309</TotalTime>
  <Words>752</Words>
  <Application>Microsoft Office PowerPoint</Application>
  <PresentationFormat>Widescreen</PresentationFormat>
  <Paragraphs>124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Arial</vt:lpstr>
      <vt:lpstr>Roboto</vt:lpstr>
      <vt:lpstr>GeorgiaTech</vt:lpstr>
      <vt:lpstr>Dividers</vt:lpstr>
      <vt:lpstr>Content Page</vt:lpstr>
      <vt:lpstr>Data Visualization</vt:lpstr>
      <vt:lpstr>Agenda</vt:lpstr>
      <vt:lpstr>Why Visuals Matter</vt:lpstr>
      <vt:lpstr>Human vs. Machine</vt:lpstr>
      <vt:lpstr>PowerPoint Presentation</vt:lpstr>
      <vt:lpstr>PowerPoint Presentation</vt:lpstr>
      <vt:lpstr>Explore   Interpret     Report</vt:lpstr>
      <vt:lpstr>Explore, Interpret, Report</vt:lpstr>
      <vt:lpstr>Explore</vt:lpstr>
      <vt:lpstr>Picture your data</vt:lpstr>
      <vt:lpstr>Distributions</vt:lpstr>
      <vt:lpstr>Frequencies</vt:lpstr>
      <vt:lpstr>Relationships</vt:lpstr>
      <vt:lpstr>Outliers</vt:lpstr>
      <vt:lpstr>Missing Values</vt:lpstr>
      <vt:lpstr>Conditionals</vt:lpstr>
      <vt:lpstr>Time-Series – Trends, Cycles, Seasons</vt:lpstr>
      <vt:lpstr>Interpret</vt:lpstr>
      <vt:lpstr>What were the Results?:  Confusion Matrix</vt:lpstr>
      <vt:lpstr>Which Model fits Best? :  ROC / AUC</vt:lpstr>
      <vt:lpstr>Which Model fits Best? :  Precision-Recall Curve</vt:lpstr>
      <vt:lpstr>How did the Model Learn?</vt:lpstr>
      <vt:lpstr>How Does the Model Work?</vt:lpstr>
      <vt:lpstr>How Does the Model Work?</vt:lpstr>
      <vt:lpstr>What is the model Looking at?:</vt:lpstr>
      <vt:lpstr>What does the model tell us? -  Trees/Hierarchies</vt:lpstr>
      <vt:lpstr>Report</vt:lpstr>
      <vt:lpstr>Big Picture | ”Storytelling”</vt:lpstr>
      <vt:lpstr>Recommended Charts/Ideas</vt:lpstr>
      <vt:lpstr>Avoid These…</vt:lpstr>
      <vt:lpstr>Extra Display Types!</vt:lpstr>
      <vt:lpstr>Things to Consider…</vt:lpstr>
      <vt:lpstr>End User</vt:lpstr>
      <vt:lpstr>Useful Tools  &amp; Resources</vt:lpstr>
      <vt:lpstr>Python</vt:lpstr>
      <vt:lpstr>Business Intelligence</vt:lpstr>
      <vt:lpstr>Web-App Frameworks</vt:lpstr>
      <vt:lpstr>Final Thoughts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Gallard, Adrian J</dc:creator>
  <cp:lastModifiedBy>Gallard, Adrian J</cp:lastModifiedBy>
  <cp:revision>26</cp:revision>
  <dcterms:created xsi:type="dcterms:W3CDTF">2024-09-16T18:23:19Z</dcterms:created>
  <dcterms:modified xsi:type="dcterms:W3CDTF">2025-10-06T20:14:50Z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0x0101009AFAFD1CBFD67749A33488AEDB8067C4</vt:lpwstr>
  </property>
</Properties>
</file>